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7"/>
  </p:notesMasterIdLst>
  <p:sldIdLst>
    <p:sldId id="342" r:id="rId2"/>
    <p:sldId id="322" r:id="rId3"/>
    <p:sldId id="323" r:id="rId4"/>
    <p:sldId id="324" r:id="rId5"/>
    <p:sldId id="325" r:id="rId6"/>
    <p:sldId id="326" r:id="rId7"/>
    <p:sldId id="327" r:id="rId8"/>
    <p:sldId id="266" r:id="rId9"/>
    <p:sldId id="264" r:id="rId10"/>
    <p:sldId id="267" r:id="rId11"/>
    <p:sldId id="257" r:id="rId12"/>
    <p:sldId id="265" r:id="rId13"/>
    <p:sldId id="258" r:id="rId14"/>
    <p:sldId id="268" r:id="rId15"/>
    <p:sldId id="259" r:id="rId16"/>
    <p:sldId id="269" r:id="rId17"/>
    <p:sldId id="260" r:id="rId18"/>
    <p:sldId id="279" r:id="rId19"/>
    <p:sldId id="333" r:id="rId20"/>
    <p:sldId id="261" r:id="rId21"/>
    <p:sldId id="270" r:id="rId22"/>
    <p:sldId id="271" r:id="rId23"/>
    <p:sldId id="272" r:id="rId24"/>
    <p:sldId id="262" r:id="rId25"/>
    <p:sldId id="335" r:id="rId26"/>
    <p:sldId id="273" r:id="rId27"/>
    <p:sldId id="274" r:id="rId28"/>
    <p:sldId id="275" r:id="rId29"/>
    <p:sldId id="276" r:id="rId30"/>
    <p:sldId id="334" r:id="rId31"/>
    <p:sldId id="277" r:id="rId32"/>
    <p:sldId id="278" r:id="rId33"/>
    <p:sldId id="280" r:id="rId34"/>
    <p:sldId id="336" r:id="rId35"/>
    <p:sldId id="337" r:id="rId36"/>
    <p:sldId id="281" r:id="rId37"/>
    <p:sldId id="282" r:id="rId38"/>
    <p:sldId id="283" r:id="rId39"/>
    <p:sldId id="285" r:id="rId40"/>
    <p:sldId id="338" r:id="rId41"/>
    <p:sldId id="339" r:id="rId42"/>
    <p:sldId id="286" r:id="rId43"/>
    <p:sldId id="287" r:id="rId44"/>
    <p:sldId id="328" r:id="rId45"/>
    <p:sldId id="284" r:id="rId46"/>
    <p:sldId id="329" r:id="rId47"/>
    <p:sldId id="330" r:id="rId48"/>
    <p:sldId id="331" r:id="rId49"/>
    <p:sldId id="340" r:id="rId50"/>
    <p:sldId id="332" r:id="rId51"/>
    <p:sldId id="341" r:id="rId52"/>
    <p:sldId id="345" r:id="rId53"/>
    <p:sldId id="288" r:id="rId54"/>
    <p:sldId id="289" r:id="rId55"/>
    <p:sldId id="290" r:id="rId56"/>
    <p:sldId id="343" r:id="rId57"/>
    <p:sldId id="291" r:id="rId58"/>
    <p:sldId id="292" r:id="rId59"/>
    <p:sldId id="344" r:id="rId60"/>
    <p:sldId id="293" r:id="rId61"/>
    <p:sldId id="294" r:id="rId62"/>
    <p:sldId id="295" r:id="rId63"/>
    <p:sldId id="296" r:id="rId64"/>
    <p:sldId id="297" r:id="rId65"/>
    <p:sldId id="298" r:id="rId66"/>
    <p:sldId id="299" r:id="rId67"/>
    <p:sldId id="300" r:id="rId68"/>
    <p:sldId id="301" r:id="rId69"/>
    <p:sldId id="303" r:id="rId70"/>
    <p:sldId id="304" r:id="rId71"/>
    <p:sldId id="305" r:id="rId72"/>
    <p:sldId id="306" r:id="rId73"/>
    <p:sldId id="307" r:id="rId74"/>
    <p:sldId id="308" r:id="rId75"/>
    <p:sldId id="309" r:id="rId76"/>
    <p:sldId id="310" r:id="rId77"/>
    <p:sldId id="311" r:id="rId78"/>
    <p:sldId id="312" r:id="rId79"/>
    <p:sldId id="313" r:id="rId80"/>
    <p:sldId id="314" r:id="rId81"/>
    <p:sldId id="315" r:id="rId82"/>
    <p:sldId id="316" r:id="rId83"/>
    <p:sldId id="318" r:id="rId84"/>
    <p:sldId id="319" r:id="rId85"/>
    <p:sldId id="321" r:id="rId8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71" autoAdjust="0"/>
  </p:normalViewPr>
  <p:slideViewPr>
    <p:cSldViewPr>
      <p:cViewPr>
        <p:scale>
          <a:sx n="70" d="100"/>
          <a:sy n="70" d="100"/>
        </p:scale>
        <p:origin x="-1386" y="-90"/>
      </p:cViewPr>
      <p:guideLst>
        <p:guide orient="horz" pos="2160"/>
        <p:guide pos="2880"/>
      </p:guideLst>
    </p:cSldViewPr>
  </p:slideViewPr>
  <p:outlineViewPr>
    <p:cViewPr>
      <p:scale>
        <a:sx n="33" d="100"/>
        <a:sy n="33" d="100"/>
      </p:scale>
      <p:origin x="48" y="6402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D8A866-90CE-4CB0-9C35-4714E43A3374}" type="datetimeFigureOut">
              <a:rPr lang="en-US" smtClean="0"/>
              <a:t>4/13/2015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98859E-ABD5-4633-82ED-829F5B6D5BCD}" type="slidenum">
              <a:rPr lang="en-US" smtClean="0"/>
              <a:t>‹#›</a:t>
            </a:fld>
            <a:endParaRPr lang="en-US"/>
          </a:p>
        </p:txBody>
      </p:sp>
    </p:spTree>
    <p:extLst>
      <p:ext uri="{BB962C8B-B14F-4D97-AF65-F5344CB8AC3E}">
        <p14:creationId xmlns:p14="http://schemas.microsoft.com/office/powerpoint/2010/main" val="4045434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cdc.gov/OD/ohs/biosfty/bmbl5/bmbl5toc.htm"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ninds.nih.gov/disorders/reyes_syndrome/reyes_syndrome.htm"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cdc.gov/flu/professionals/antivirals/side-effects.htm"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0C53280D-A6B8-4ABA-87D3-5FB198170557}" type="slidenum">
              <a:rPr lang="fa-IR" smtClean="0"/>
              <a:t>5</a:t>
            </a:fld>
            <a:endParaRPr lang="fa-IR"/>
          </a:p>
        </p:txBody>
      </p:sp>
    </p:spTree>
    <p:extLst>
      <p:ext uri="{BB962C8B-B14F-4D97-AF65-F5344CB8AC3E}">
        <p14:creationId xmlns:p14="http://schemas.microsoft.com/office/powerpoint/2010/main" val="624215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xfrm>
            <a:off x="1149350" y="447675"/>
            <a:ext cx="45720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lgn="r" rtl="1" eaLnBrk="1" hangingPunct="1">
              <a:lnSpc>
                <a:spcPct val="80000"/>
              </a:lnSpc>
            </a:pPr>
            <a:r>
              <a:rPr lang="fa-IR" sz="1400">
                <a:latin typeface="Tahoma" pitchFamily="34" charset="0"/>
                <a:cs typeface="Tahoma" pitchFamily="34" charset="0"/>
              </a:rPr>
              <a:t>برای اطلاعات بیشتر، می توانید به سایت زیر مراجعه کنید: </a:t>
            </a:r>
            <a:r>
              <a:rPr lang="en-US" sz="1400">
                <a:latin typeface="Tahoma" pitchFamily="34" charset="0"/>
                <a:cs typeface="Tahoma" pitchFamily="34" charset="0"/>
              </a:rPr>
              <a:t> </a:t>
            </a:r>
            <a:r>
              <a:rPr lang="en-US" smtClean="0">
                <a:latin typeface="Tahoma" pitchFamily="34" charset="0"/>
                <a:cs typeface="Tahoma" pitchFamily="34" charset="0"/>
                <a:hlinkClick r:id="rId3"/>
              </a:rPr>
              <a:t>http://www.cdc.gov/OD/ohs/biosfty/bmbl5/bmbl5toc.htm</a:t>
            </a:r>
            <a:endParaRPr lang="en-US" smtClean="0">
              <a:latin typeface="Tahoma" pitchFamily="34" charset="0"/>
              <a:cs typeface="Tahoma" pitchFamily="34" charset="0"/>
            </a:endParaRPr>
          </a:p>
          <a:p>
            <a:pPr eaLnBrk="1" hangingPunct="1"/>
            <a:endParaRPr lang="en-US" smtClean="0">
              <a:latin typeface="Arial" pitchFamily="34" charset="0"/>
            </a:endParaRPr>
          </a:p>
        </p:txBody>
      </p:sp>
      <p:sp>
        <p:nvSpPr>
          <p:cNvPr id="93188" name="Slide Number Placeholder 3"/>
          <p:cNvSpPr txBox="1">
            <a:spLocks noGrp="1"/>
          </p:cNvSpPr>
          <p:nvPr/>
        </p:nvSpPr>
        <p:spPr bwMode="auto">
          <a:xfrm>
            <a:off x="3887133" y="8686489"/>
            <a:ext cx="2970868" cy="4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7" rIns="91417" bIns="45707" anchor="b"/>
          <a:lstStyle>
            <a:lvl1pPr defTabSz="931863" eaLnBrk="0" hangingPunct="0">
              <a:defRPr sz="2400" b="1">
                <a:solidFill>
                  <a:schemeClr val="tx1"/>
                </a:solidFill>
                <a:latin typeface="Arial" pitchFamily="34" charset="0"/>
                <a:cs typeface="Arial" pitchFamily="34" charset="0"/>
              </a:defRPr>
            </a:lvl1pPr>
            <a:lvl2pPr marL="742950" indent="-285750" defTabSz="931863" eaLnBrk="0" hangingPunct="0">
              <a:defRPr sz="2400" b="1">
                <a:solidFill>
                  <a:schemeClr val="tx1"/>
                </a:solidFill>
                <a:latin typeface="Arial" pitchFamily="34" charset="0"/>
                <a:cs typeface="Arial" pitchFamily="34" charset="0"/>
              </a:defRPr>
            </a:lvl2pPr>
            <a:lvl3pPr marL="1143000" indent="-228600" defTabSz="931863" eaLnBrk="0" hangingPunct="0">
              <a:defRPr sz="2400" b="1">
                <a:solidFill>
                  <a:schemeClr val="tx1"/>
                </a:solidFill>
                <a:latin typeface="Arial" pitchFamily="34" charset="0"/>
                <a:cs typeface="Arial" pitchFamily="34" charset="0"/>
              </a:defRPr>
            </a:lvl3pPr>
            <a:lvl4pPr marL="1600200" indent="-228600" defTabSz="931863" eaLnBrk="0" hangingPunct="0">
              <a:defRPr sz="2400" b="1">
                <a:solidFill>
                  <a:schemeClr val="tx1"/>
                </a:solidFill>
                <a:latin typeface="Arial" pitchFamily="34" charset="0"/>
                <a:cs typeface="Arial" pitchFamily="34" charset="0"/>
              </a:defRPr>
            </a:lvl4pPr>
            <a:lvl5pPr marL="2057400" indent="-228600" defTabSz="931863" eaLnBrk="0" hangingPunct="0">
              <a:defRPr sz="2400" b="1">
                <a:solidFill>
                  <a:schemeClr val="tx1"/>
                </a:solidFill>
                <a:latin typeface="Arial" pitchFamily="34" charset="0"/>
                <a:cs typeface="Arial" pitchFamily="34" charset="0"/>
              </a:defRPr>
            </a:lvl5pPr>
            <a:lvl6pPr marL="25146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9pPr>
          </a:lstStyle>
          <a:p>
            <a:pPr rtl="0"/>
            <a:fld id="{59ADDE7F-BF80-4F22-B5F6-2A3379B4734B}" type="slidenum">
              <a:rPr lang="ar-SA" sz="1200" b="0"/>
              <a:pPr rtl="0"/>
              <a:t>72</a:t>
            </a:fld>
            <a:endParaRPr lang="en-US" sz="1200" b="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xfrm>
            <a:off x="1149350" y="447675"/>
            <a:ext cx="45720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71683" name="Notes Placeholder 2"/>
          <p:cNvSpPr>
            <a:spLocks noGrp="1"/>
          </p:cNvSpPr>
          <p:nvPr>
            <p:ph type="body" idx="1"/>
          </p:nvPr>
        </p:nvSpPr>
        <p:spPr>
          <a:ln/>
        </p:spPr>
        <p:txBody>
          <a:bodyPr/>
          <a:lstStyle/>
          <a:p>
            <a:pPr lvl="1" algn="r" rtl="1" eaLnBrk="1" hangingPunct="1">
              <a:lnSpc>
                <a:spcPct val="80000"/>
              </a:lnSpc>
              <a:defRPr/>
            </a:pPr>
            <a:r>
              <a:rPr lang="fa-IR" dirty="0" smtClean="0">
                <a:effectLst>
                  <a:outerShdw blurRad="38100" dist="38100" dir="2700000" algn="tl">
                    <a:srgbClr val="000000">
                      <a:alpha val="43137"/>
                    </a:srgbClr>
                  </a:outerShdw>
                </a:effectLst>
                <a:latin typeface="Tahoma" pitchFamily="34" charset="0"/>
                <a:ea typeface="Tahoma" pitchFamily="34" charset="0"/>
                <a:cs typeface="Tahoma" pitchFamily="34" charset="0"/>
              </a:rPr>
              <a:t>برای اطلاعات بیشتر،</a:t>
            </a:r>
            <a:r>
              <a:rPr lang="en-US" dirty="0" smtClean="0">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fa-IR" dirty="0" smtClean="0">
                <a:effectLst>
                  <a:outerShdw blurRad="38100" dist="38100" dir="2700000" algn="tl">
                    <a:srgbClr val="000000">
                      <a:alpha val="43137"/>
                    </a:srgbClr>
                  </a:outerShdw>
                </a:effectLst>
                <a:latin typeface="Tahoma" pitchFamily="34" charset="0"/>
                <a:ea typeface="Tahoma" pitchFamily="34" charset="0"/>
                <a:cs typeface="Tahoma" pitchFamily="34" charset="0"/>
              </a:rPr>
              <a:t>راجع به سندرم ری ، می توانید به سایت زیر مراجعه کنید:</a:t>
            </a:r>
            <a:r>
              <a:rPr lang="fa-IR" dirty="0" smtClean="0">
                <a:effectLst>
                  <a:outerShdw blurRad="38100" dist="38100" dir="2700000" algn="tl">
                    <a:srgbClr val="000000">
                      <a:alpha val="43137"/>
                    </a:srgbClr>
                  </a:outerShdw>
                </a:effectLst>
                <a:latin typeface="Tahoma" pitchFamily="34" charset="0"/>
                <a:ea typeface="Tahoma" pitchFamily="34" charset="0"/>
                <a:cs typeface="Tahoma" pitchFamily="34" charset="0"/>
                <a:hlinkClick r:id="rId3"/>
              </a:rPr>
              <a:t>      </a:t>
            </a:r>
            <a:r>
              <a:rPr lang="en-US" dirty="0" smtClean="0">
                <a:effectLst>
                  <a:outerShdw blurRad="38100" dist="38100" dir="2700000" algn="tl">
                    <a:srgbClr val="000000">
                      <a:alpha val="43137"/>
                    </a:srgbClr>
                  </a:outerShdw>
                </a:effectLst>
                <a:latin typeface="Tahoma" pitchFamily="34" charset="0"/>
                <a:ea typeface="Tahoma" pitchFamily="34" charset="0"/>
                <a:cs typeface="Tahoma" pitchFamily="34" charset="0"/>
                <a:hlinkClick r:id="rId3"/>
              </a:rPr>
              <a:t>http://www.ninds.nih.gov/disorders/reyes_syndrome/reyes_syndrome.htm</a:t>
            </a:r>
            <a:r>
              <a:rPr lang="fa-IR" dirty="0" smtClean="0">
                <a:effectLst>
                  <a:outerShdw blurRad="38100" dist="38100" dir="2700000" algn="tl">
                    <a:srgbClr val="000000">
                      <a:alpha val="43137"/>
                    </a:srgbClr>
                  </a:outerShdw>
                </a:effectLst>
                <a:latin typeface="Tahoma" pitchFamily="34" charset="0"/>
                <a:ea typeface="Tahoma" pitchFamily="34" charset="0"/>
                <a:cs typeface="Tahoma" pitchFamily="34" charset="0"/>
              </a:rPr>
              <a:t> </a:t>
            </a:r>
            <a:endParaRPr lang="en-US" dirty="0" smtClean="0">
              <a:effectLst>
                <a:outerShdw blurRad="38100" dist="38100" dir="2700000" algn="tl">
                  <a:srgbClr val="000000">
                    <a:alpha val="43137"/>
                  </a:srgbClr>
                </a:outerShdw>
              </a:effectLst>
              <a:latin typeface="Tahoma" pitchFamily="34" charset="0"/>
              <a:ea typeface="Tahoma" pitchFamily="34" charset="0"/>
              <a:cs typeface="Tahoma" pitchFamily="34" charset="0"/>
            </a:endParaRPr>
          </a:p>
          <a:p>
            <a:pPr lvl="1" algn="r" rtl="1" eaLnBrk="1" hangingPunct="1">
              <a:lnSpc>
                <a:spcPct val="80000"/>
              </a:lnSpc>
              <a:defRPr/>
            </a:pPr>
            <a:r>
              <a:rPr lang="fa-IR" dirty="0" smtClean="0">
                <a:effectLst>
                  <a:outerShdw blurRad="38100" dist="38100" dir="2700000" algn="tl">
                    <a:srgbClr val="000000">
                      <a:alpha val="43137"/>
                    </a:srgbClr>
                  </a:outerShdw>
                </a:effectLst>
                <a:latin typeface="Tahoma" pitchFamily="34" charset="0"/>
                <a:ea typeface="Tahoma" pitchFamily="34" charset="0"/>
                <a:cs typeface="Tahoma" pitchFamily="34" charset="0"/>
              </a:rPr>
              <a:t>برای اطلاعات بیشتر،</a:t>
            </a:r>
            <a:r>
              <a:rPr lang="en-US" dirty="0" smtClean="0">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fa-IR" dirty="0" smtClean="0">
                <a:effectLst>
                  <a:outerShdw blurRad="38100" dist="38100" dir="2700000" algn="tl">
                    <a:srgbClr val="000000">
                      <a:alpha val="43137"/>
                    </a:srgbClr>
                  </a:outerShdw>
                </a:effectLst>
                <a:latin typeface="Tahoma" pitchFamily="34" charset="0"/>
                <a:ea typeface="Tahoma" pitchFamily="34" charset="0"/>
                <a:cs typeface="Tahoma" pitchFamily="34" charset="0"/>
              </a:rPr>
              <a:t>راجع به مراقبت در خانه، سایت زیر را ببینید:</a:t>
            </a:r>
          </a:p>
          <a:p>
            <a:pPr algn="r" rtl="1" eaLnBrk="1" hangingPunct="1">
              <a:lnSpc>
                <a:spcPct val="80000"/>
              </a:lnSpc>
              <a:defRPr/>
            </a:pPr>
            <a:r>
              <a:rPr lang="fa-IR" dirty="0" smtClean="0">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en-US" u="sng" dirty="0" smtClean="0">
                <a:effectLst>
                  <a:outerShdw blurRad="38100" dist="38100" dir="2700000" algn="tl">
                    <a:srgbClr val="000000">
                      <a:alpha val="43137"/>
                    </a:srgbClr>
                  </a:outerShdw>
                </a:effectLst>
                <a:latin typeface="Tahoma" pitchFamily="34" charset="0"/>
                <a:ea typeface="Tahoma" pitchFamily="34" charset="0"/>
                <a:cs typeface="Tahoma" pitchFamily="34" charset="0"/>
              </a:rPr>
              <a:t>http://www.cdc.gov/swineflu/guidance_homecare.htm</a:t>
            </a:r>
          </a:p>
          <a:p>
            <a:pPr eaLnBrk="1" hangingPunct="1">
              <a:defRPr/>
            </a:pPr>
            <a:endParaRPr lang="en-US" dirty="0" smtClean="0">
              <a:effectLst>
                <a:outerShdw blurRad="38100" dist="38100" dir="2700000" algn="tl">
                  <a:srgbClr val="000000">
                    <a:alpha val="43137"/>
                  </a:srgbClr>
                </a:outerShdw>
              </a:effectLst>
              <a:ea typeface="ＭＳ Ｐゴシック" pitchFamily="20" charset="-128"/>
            </a:endParaRPr>
          </a:p>
        </p:txBody>
      </p:sp>
      <p:sp>
        <p:nvSpPr>
          <p:cNvPr id="96260" name="Slide Number Placeholder 3"/>
          <p:cNvSpPr txBox="1">
            <a:spLocks noGrp="1"/>
          </p:cNvSpPr>
          <p:nvPr/>
        </p:nvSpPr>
        <p:spPr bwMode="auto">
          <a:xfrm>
            <a:off x="3887133" y="8686489"/>
            <a:ext cx="2970868" cy="4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7" rIns="91417" bIns="45707" anchor="b"/>
          <a:lstStyle>
            <a:lvl1pPr defTabSz="931863" eaLnBrk="0" hangingPunct="0">
              <a:defRPr sz="2400" b="1">
                <a:solidFill>
                  <a:schemeClr val="tx1"/>
                </a:solidFill>
                <a:latin typeface="Arial" pitchFamily="34" charset="0"/>
                <a:cs typeface="Arial" pitchFamily="34" charset="0"/>
              </a:defRPr>
            </a:lvl1pPr>
            <a:lvl2pPr marL="742950" indent="-285750" defTabSz="931863" eaLnBrk="0" hangingPunct="0">
              <a:defRPr sz="2400" b="1">
                <a:solidFill>
                  <a:schemeClr val="tx1"/>
                </a:solidFill>
                <a:latin typeface="Arial" pitchFamily="34" charset="0"/>
                <a:cs typeface="Arial" pitchFamily="34" charset="0"/>
              </a:defRPr>
            </a:lvl2pPr>
            <a:lvl3pPr marL="1143000" indent="-228600" defTabSz="931863" eaLnBrk="0" hangingPunct="0">
              <a:defRPr sz="2400" b="1">
                <a:solidFill>
                  <a:schemeClr val="tx1"/>
                </a:solidFill>
                <a:latin typeface="Arial" pitchFamily="34" charset="0"/>
                <a:cs typeface="Arial" pitchFamily="34" charset="0"/>
              </a:defRPr>
            </a:lvl3pPr>
            <a:lvl4pPr marL="1600200" indent="-228600" defTabSz="931863" eaLnBrk="0" hangingPunct="0">
              <a:defRPr sz="2400" b="1">
                <a:solidFill>
                  <a:schemeClr val="tx1"/>
                </a:solidFill>
                <a:latin typeface="Arial" pitchFamily="34" charset="0"/>
                <a:cs typeface="Arial" pitchFamily="34" charset="0"/>
              </a:defRPr>
            </a:lvl4pPr>
            <a:lvl5pPr marL="2057400" indent="-228600" defTabSz="931863" eaLnBrk="0" hangingPunct="0">
              <a:defRPr sz="2400" b="1">
                <a:solidFill>
                  <a:schemeClr val="tx1"/>
                </a:solidFill>
                <a:latin typeface="Arial" pitchFamily="34" charset="0"/>
                <a:cs typeface="Arial" pitchFamily="34" charset="0"/>
              </a:defRPr>
            </a:lvl5pPr>
            <a:lvl6pPr marL="25146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9pPr>
          </a:lstStyle>
          <a:p>
            <a:pPr rtl="0"/>
            <a:fld id="{405CF1F2-068E-4B9C-97F8-4D14A3C9DAE5}" type="slidenum">
              <a:rPr lang="ar-SA" sz="1200" b="0"/>
              <a:pPr rtl="0"/>
              <a:t>73</a:t>
            </a:fld>
            <a:endParaRPr lang="en-US" sz="1200" b="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bwMode="auto">
          <a:xfrm>
            <a:off x="1149350" y="447675"/>
            <a:ext cx="45720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rtl="1"/>
            <a:r>
              <a:rPr lang="fa-IR" sz="1000" b="1" dirty="0">
                <a:latin typeface="Arial" pitchFamily="34" charset="0"/>
              </a:rPr>
              <a:t>خانم های حامله</a:t>
            </a:r>
          </a:p>
          <a:p>
            <a:pPr algn="r" rtl="1"/>
            <a:r>
              <a:rPr lang="fa-IR" sz="1000" dirty="0">
                <a:latin typeface="Tahoma" pitchFamily="34" charset="0"/>
                <a:cs typeface="Tahoma" pitchFamily="34" charset="0"/>
              </a:rPr>
              <a:t>زانامی ویر و اسلتامی ویر از داروهای گروه </a:t>
            </a:r>
            <a:r>
              <a:rPr lang="en-US" sz="1000" dirty="0">
                <a:latin typeface="Tahoma" pitchFamily="34" charset="0"/>
                <a:cs typeface="Tahoma" pitchFamily="34" charset="0"/>
              </a:rPr>
              <a:t>C</a:t>
            </a:r>
            <a:r>
              <a:rPr lang="fa-IR" sz="1000" dirty="0">
                <a:latin typeface="Tahoma" pitchFamily="34" charset="0"/>
                <a:cs typeface="Tahoma" pitchFamily="34" charset="0"/>
              </a:rPr>
              <a:t> حاملگی هستند یعنی گروهی که مطالعات بالینی روی بی خطر بودن آنها صورت نگرفته است. به دلیل اثرات ناشناخته داروهای ضدویروسی بر </a:t>
            </a:r>
            <a:r>
              <a:rPr lang="fa-IR" dirty="0" smtClean="0">
                <a:latin typeface="Arial" pitchFamily="34" charset="0"/>
              </a:rPr>
              <a:t>خانم های حامله و جنین آنها، </a:t>
            </a:r>
            <a:r>
              <a:rPr lang="fa-IR" dirty="0" smtClean="0">
                <a:latin typeface="Tahoma" pitchFamily="34" charset="0"/>
                <a:cs typeface="Tahoma" pitchFamily="34" charset="0"/>
              </a:rPr>
              <a:t>زانامی ویر و اسلتامی ویر فقط  باید در مواقعی که سودشان بر خطرات بالقوه آنها بر جنین یا رویان برتری دارد، استفاده شوند.</a:t>
            </a:r>
            <a:r>
              <a:rPr lang="fa-IR" dirty="0" smtClean="0">
                <a:latin typeface="Arial" pitchFamily="34" charset="0"/>
              </a:rPr>
              <a:t> البته هیچ گونه عوارض جانبی در خانم هایی که در طول بارداری </a:t>
            </a:r>
            <a:r>
              <a:rPr lang="fa-IR" sz="1000" dirty="0">
                <a:latin typeface="Tahoma" pitchFamily="34" charset="0"/>
                <a:cs typeface="Tahoma" pitchFamily="34" charset="0"/>
              </a:rPr>
              <a:t>زانامی ویر و اسلتامی ویر دریافت کرده اند یا در کودکان آنان گزارش نشده است. حاملگی نباید به عنوان کنتراندیکه </a:t>
            </a:r>
            <a:r>
              <a:rPr lang="fa-IR" dirty="0" smtClean="0">
                <a:latin typeface="Arial" pitchFamily="34" charset="0"/>
              </a:rPr>
              <a:t>زانامی ویر و اسلتامی ویر محسوب شود. اسلتامی ویر به دلیل فعالیت سیستمیک آن ، برای درمان </a:t>
            </a:r>
            <a:r>
              <a:rPr lang="fa-IR" sz="1000" dirty="0">
                <a:latin typeface="Arial" pitchFamily="34" charset="0"/>
              </a:rPr>
              <a:t>خانم های حامله ارجح است. داروی انتخابی برای </a:t>
            </a:r>
            <a:r>
              <a:rPr lang="fa-IR" sz="1000" dirty="0">
                <a:latin typeface="Tahoma" pitchFamily="34" charset="0"/>
                <a:cs typeface="Tahoma" pitchFamily="34" charset="0"/>
              </a:rPr>
              <a:t>پیشگیری مشخص نیست. زانامی ویر </a:t>
            </a:r>
            <a:r>
              <a:rPr lang="fa-IR" sz="1000" dirty="0">
                <a:latin typeface="Arial" pitchFamily="34" charset="0"/>
              </a:rPr>
              <a:t>به دلیل جذب سیستمیک محدودش </a:t>
            </a:r>
            <a:r>
              <a:rPr lang="fa-IR" sz="1000" dirty="0">
                <a:latin typeface="Tahoma" pitchFamily="34" charset="0"/>
                <a:cs typeface="Tahoma" pitchFamily="34" charset="0"/>
              </a:rPr>
              <a:t>شاید ارجح باشد؛ اما ممکن است سبب عوارض تنفسی به دلیل راه استنشاقی مصرفش گردد، مخضوضاً در خانم های با ریسک اختلالات تنفسی. </a:t>
            </a:r>
            <a:r>
              <a:rPr lang="en-US" sz="1000" dirty="0">
                <a:latin typeface="Arial" pitchFamily="34" charset="0"/>
                <a:hlinkClick r:id="rId3"/>
              </a:rPr>
              <a:t>http://www.cdc.gov/flu/professionals/antivirals/side-effects.htm</a:t>
            </a:r>
            <a:endParaRPr lang="en-US" sz="1000" dirty="0">
              <a:latin typeface="Arial" pitchFamily="34" charset="0"/>
            </a:endParaRPr>
          </a:p>
          <a:p>
            <a:endParaRPr lang="fa-IR" sz="1000" dirty="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xfrm>
            <a:off x="1149350" y="447675"/>
            <a:ext cx="45720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a-IR" smtClean="0">
              <a:latin typeface="Arial" pitchFamily="34" charset="0"/>
            </a:endParaRPr>
          </a:p>
        </p:txBody>
      </p:sp>
      <p:sp>
        <p:nvSpPr>
          <p:cNvPr id="98308" name="Slide Number Placeholder 3"/>
          <p:cNvSpPr txBox="1">
            <a:spLocks noGrp="1"/>
          </p:cNvSpPr>
          <p:nvPr/>
        </p:nvSpPr>
        <p:spPr bwMode="auto">
          <a:xfrm>
            <a:off x="3887133" y="8686489"/>
            <a:ext cx="2970868" cy="4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7" rIns="91417" bIns="45707" anchor="b"/>
          <a:lstStyle>
            <a:lvl1pPr defTabSz="931863" eaLnBrk="0" hangingPunct="0">
              <a:defRPr sz="2400" b="1">
                <a:solidFill>
                  <a:schemeClr val="tx1"/>
                </a:solidFill>
                <a:latin typeface="Arial" pitchFamily="34" charset="0"/>
                <a:cs typeface="Arial" pitchFamily="34" charset="0"/>
              </a:defRPr>
            </a:lvl1pPr>
            <a:lvl2pPr marL="742950" indent="-285750" defTabSz="931863" eaLnBrk="0" hangingPunct="0">
              <a:defRPr sz="2400" b="1">
                <a:solidFill>
                  <a:schemeClr val="tx1"/>
                </a:solidFill>
                <a:latin typeface="Arial" pitchFamily="34" charset="0"/>
                <a:cs typeface="Arial" pitchFamily="34" charset="0"/>
              </a:defRPr>
            </a:lvl2pPr>
            <a:lvl3pPr marL="1143000" indent="-228600" defTabSz="931863" eaLnBrk="0" hangingPunct="0">
              <a:defRPr sz="2400" b="1">
                <a:solidFill>
                  <a:schemeClr val="tx1"/>
                </a:solidFill>
                <a:latin typeface="Arial" pitchFamily="34" charset="0"/>
                <a:cs typeface="Arial" pitchFamily="34" charset="0"/>
              </a:defRPr>
            </a:lvl3pPr>
            <a:lvl4pPr marL="1600200" indent="-228600" defTabSz="931863" eaLnBrk="0" hangingPunct="0">
              <a:defRPr sz="2400" b="1">
                <a:solidFill>
                  <a:schemeClr val="tx1"/>
                </a:solidFill>
                <a:latin typeface="Arial" pitchFamily="34" charset="0"/>
                <a:cs typeface="Arial" pitchFamily="34" charset="0"/>
              </a:defRPr>
            </a:lvl4pPr>
            <a:lvl5pPr marL="2057400" indent="-228600" defTabSz="931863" eaLnBrk="0" hangingPunct="0">
              <a:defRPr sz="2400" b="1">
                <a:solidFill>
                  <a:schemeClr val="tx1"/>
                </a:solidFill>
                <a:latin typeface="Arial" pitchFamily="34" charset="0"/>
                <a:cs typeface="Arial" pitchFamily="34" charset="0"/>
              </a:defRPr>
            </a:lvl5pPr>
            <a:lvl6pPr marL="25146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9pPr>
          </a:lstStyle>
          <a:p>
            <a:pPr rtl="0"/>
            <a:fld id="{16A535EC-7419-48F4-BCB8-43D1FE2A9571}" type="slidenum">
              <a:rPr lang="ar-SA" sz="1200" b="0"/>
              <a:pPr rtl="0"/>
              <a:t>78</a:t>
            </a:fld>
            <a:endParaRPr lang="en-US" sz="1200" b="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xfrm>
            <a:off x="1149350" y="447675"/>
            <a:ext cx="45720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2" algn="r" rtl="1"/>
            <a:r>
              <a:rPr lang="fa-IR" smtClean="0">
                <a:latin typeface="Tahoma" pitchFamily="34" charset="0"/>
                <a:cs typeface="Tahoma" pitchFamily="34" charset="0"/>
              </a:rPr>
              <a:t>کارکنان باید برای به کار بردن ماسک مشکل پزشکی نداشته باشند و در ضمن برای استفاده از آن به خوبی آموزش دیده باشند، از جمله:نحوه صحیح قرارگیری ماسک و استفاده مناسب از آن،نحوه صحیح و ایمن برداشتن و دور انداختن ماسک و موارد پزشکی منع مصرف ماسک.</a:t>
            </a:r>
            <a:r>
              <a:rPr lang="en-US" smtClean="0">
                <a:latin typeface="Tahoma" pitchFamily="34" charset="0"/>
                <a:cs typeface="Tahoma" pitchFamily="34" charset="0"/>
              </a:rPr>
              <a:t> </a:t>
            </a:r>
            <a:r>
              <a:rPr lang="fa-IR" smtClean="0">
                <a:latin typeface="Tahoma" pitchFamily="34" charset="0"/>
                <a:cs typeface="Tahoma" pitchFamily="34" charset="0"/>
              </a:rPr>
              <a:t>اطلاعات تکمیلی در : </a:t>
            </a:r>
            <a:r>
              <a:rPr lang="en-US" smtClean="0">
                <a:latin typeface="Arial" pitchFamily="34" charset="0"/>
              </a:rPr>
              <a:t>www.osha.gov/SLTC/etools/respiratory</a:t>
            </a:r>
          </a:p>
          <a:p>
            <a:pPr marL="0" lvl="2" algn="r" rtl="1"/>
            <a:endParaRPr lang="en-US" smtClean="0">
              <a:latin typeface="Tahoma" pitchFamily="34" charset="0"/>
              <a:cs typeface="Tahoma" pitchFamily="34" charset="0"/>
            </a:endParaRPr>
          </a:p>
          <a:p>
            <a:pPr algn="r" rtl="1" eaLnBrk="1" hangingPunct="1"/>
            <a:endParaRPr lang="en-US" smtClean="0">
              <a:latin typeface="Arial" pitchFamily="34" charset="0"/>
            </a:endParaRPr>
          </a:p>
        </p:txBody>
      </p:sp>
      <p:sp>
        <p:nvSpPr>
          <p:cNvPr id="99332" name="Slide Number Placeholder 3"/>
          <p:cNvSpPr txBox="1">
            <a:spLocks noGrp="1"/>
          </p:cNvSpPr>
          <p:nvPr/>
        </p:nvSpPr>
        <p:spPr bwMode="auto">
          <a:xfrm>
            <a:off x="3887133" y="8686489"/>
            <a:ext cx="2970868" cy="4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7" rIns="91417" bIns="45707" anchor="b"/>
          <a:lstStyle>
            <a:lvl1pPr defTabSz="931863" eaLnBrk="0" hangingPunct="0">
              <a:defRPr sz="2400" b="1">
                <a:solidFill>
                  <a:schemeClr val="tx1"/>
                </a:solidFill>
                <a:latin typeface="Arial" pitchFamily="34" charset="0"/>
                <a:cs typeface="Arial" pitchFamily="34" charset="0"/>
              </a:defRPr>
            </a:lvl1pPr>
            <a:lvl2pPr marL="742950" indent="-285750" defTabSz="931863" eaLnBrk="0" hangingPunct="0">
              <a:defRPr sz="2400" b="1">
                <a:solidFill>
                  <a:schemeClr val="tx1"/>
                </a:solidFill>
                <a:latin typeface="Arial" pitchFamily="34" charset="0"/>
                <a:cs typeface="Arial" pitchFamily="34" charset="0"/>
              </a:defRPr>
            </a:lvl2pPr>
            <a:lvl3pPr marL="1143000" indent="-228600" defTabSz="931863" eaLnBrk="0" hangingPunct="0">
              <a:defRPr sz="2400" b="1">
                <a:solidFill>
                  <a:schemeClr val="tx1"/>
                </a:solidFill>
                <a:latin typeface="Arial" pitchFamily="34" charset="0"/>
                <a:cs typeface="Arial" pitchFamily="34" charset="0"/>
              </a:defRPr>
            </a:lvl3pPr>
            <a:lvl4pPr marL="1600200" indent="-228600" defTabSz="931863" eaLnBrk="0" hangingPunct="0">
              <a:defRPr sz="2400" b="1">
                <a:solidFill>
                  <a:schemeClr val="tx1"/>
                </a:solidFill>
                <a:latin typeface="Arial" pitchFamily="34" charset="0"/>
                <a:cs typeface="Arial" pitchFamily="34" charset="0"/>
              </a:defRPr>
            </a:lvl4pPr>
            <a:lvl5pPr marL="2057400" indent="-228600" defTabSz="931863" eaLnBrk="0" hangingPunct="0">
              <a:defRPr sz="2400" b="1">
                <a:solidFill>
                  <a:schemeClr val="tx1"/>
                </a:solidFill>
                <a:latin typeface="Arial" pitchFamily="34" charset="0"/>
                <a:cs typeface="Arial" pitchFamily="34" charset="0"/>
              </a:defRPr>
            </a:lvl5pPr>
            <a:lvl6pPr marL="25146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9pPr>
          </a:lstStyle>
          <a:p>
            <a:pPr rtl="0"/>
            <a:fld id="{9AD9C599-F744-430A-97AF-FFE1EE1A7626}" type="slidenum">
              <a:rPr lang="ar-SA" sz="1200" b="0"/>
              <a:pPr rtl="0"/>
              <a:t>79</a:t>
            </a:fld>
            <a:endParaRPr lang="en-US" sz="1200" b="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xfrm>
            <a:off x="1149350" y="447675"/>
            <a:ext cx="45720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a-IR" smtClean="0">
              <a:latin typeface="Arial" pitchFamily="34" charset="0"/>
            </a:endParaRPr>
          </a:p>
        </p:txBody>
      </p:sp>
      <p:sp>
        <p:nvSpPr>
          <p:cNvPr id="100356" name="Slide Number Placeholder 3"/>
          <p:cNvSpPr txBox="1">
            <a:spLocks noGrp="1"/>
          </p:cNvSpPr>
          <p:nvPr/>
        </p:nvSpPr>
        <p:spPr bwMode="auto">
          <a:xfrm>
            <a:off x="3887133" y="8686489"/>
            <a:ext cx="2970868" cy="4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7" rIns="91417" bIns="45707" anchor="b"/>
          <a:lstStyle>
            <a:lvl1pPr defTabSz="931863" eaLnBrk="0" hangingPunct="0">
              <a:defRPr sz="2400" b="1">
                <a:solidFill>
                  <a:schemeClr val="tx1"/>
                </a:solidFill>
                <a:latin typeface="Arial" pitchFamily="34" charset="0"/>
                <a:cs typeface="Arial" pitchFamily="34" charset="0"/>
              </a:defRPr>
            </a:lvl1pPr>
            <a:lvl2pPr marL="742950" indent="-285750" defTabSz="931863" eaLnBrk="0" hangingPunct="0">
              <a:defRPr sz="2400" b="1">
                <a:solidFill>
                  <a:schemeClr val="tx1"/>
                </a:solidFill>
                <a:latin typeface="Arial" pitchFamily="34" charset="0"/>
                <a:cs typeface="Arial" pitchFamily="34" charset="0"/>
              </a:defRPr>
            </a:lvl2pPr>
            <a:lvl3pPr marL="1143000" indent="-228600" defTabSz="931863" eaLnBrk="0" hangingPunct="0">
              <a:defRPr sz="2400" b="1">
                <a:solidFill>
                  <a:schemeClr val="tx1"/>
                </a:solidFill>
                <a:latin typeface="Arial" pitchFamily="34" charset="0"/>
                <a:cs typeface="Arial" pitchFamily="34" charset="0"/>
              </a:defRPr>
            </a:lvl3pPr>
            <a:lvl4pPr marL="1600200" indent="-228600" defTabSz="931863" eaLnBrk="0" hangingPunct="0">
              <a:defRPr sz="2400" b="1">
                <a:solidFill>
                  <a:schemeClr val="tx1"/>
                </a:solidFill>
                <a:latin typeface="Arial" pitchFamily="34" charset="0"/>
                <a:cs typeface="Arial" pitchFamily="34" charset="0"/>
              </a:defRPr>
            </a:lvl4pPr>
            <a:lvl5pPr marL="2057400" indent="-228600" defTabSz="931863" eaLnBrk="0" hangingPunct="0">
              <a:defRPr sz="2400" b="1">
                <a:solidFill>
                  <a:schemeClr val="tx1"/>
                </a:solidFill>
                <a:latin typeface="Arial" pitchFamily="34" charset="0"/>
                <a:cs typeface="Arial" pitchFamily="34" charset="0"/>
              </a:defRPr>
            </a:lvl5pPr>
            <a:lvl6pPr marL="25146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9pPr>
          </a:lstStyle>
          <a:p>
            <a:pPr rtl="0"/>
            <a:fld id="{E447945C-7ED2-4498-ACA3-1F0718EDC880}" type="slidenum">
              <a:rPr lang="ar-SA" sz="1200" b="0"/>
              <a:pPr rtl="0"/>
              <a:t>80</a:t>
            </a:fld>
            <a:endParaRPr lang="en-US" sz="1200" b="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xfrm>
            <a:off x="1149350" y="447675"/>
            <a:ext cx="45720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rtl="1" eaLnBrk="1" hangingPunct="1"/>
            <a:r>
              <a:rPr lang="fa-IR" smtClean="0">
                <a:latin typeface="Tahoma" pitchFamily="34" charset="0"/>
                <a:cs typeface="Tahoma" pitchFamily="34" charset="0"/>
              </a:rPr>
              <a:t>برای اطلاعات بیشتر می توانید به آدرس مقابل مراجعه نمایید:  </a:t>
            </a:r>
            <a:r>
              <a:rPr lang="en-US" smtClean="0">
                <a:latin typeface="Tahoma" pitchFamily="34" charset="0"/>
                <a:cs typeface="Tahoma" pitchFamily="34" charset="0"/>
              </a:rPr>
              <a:t>http://www.cdc.gov/ncidod/dhqp/gl_environinfection.html</a:t>
            </a:r>
          </a:p>
          <a:p>
            <a:pPr algn="r" rtl="1" eaLnBrk="1" hangingPunct="1"/>
            <a:endParaRPr lang="fa-IR" smtClean="0">
              <a:latin typeface="Tahoma" pitchFamily="34" charset="0"/>
              <a:cs typeface="Tahoma" pitchFamily="34" charset="0"/>
            </a:endParaRPr>
          </a:p>
        </p:txBody>
      </p:sp>
      <p:sp>
        <p:nvSpPr>
          <p:cNvPr id="101380" name="Slide Number Placeholder 3"/>
          <p:cNvSpPr txBox="1">
            <a:spLocks noGrp="1"/>
          </p:cNvSpPr>
          <p:nvPr/>
        </p:nvSpPr>
        <p:spPr bwMode="auto">
          <a:xfrm>
            <a:off x="3887133" y="8686489"/>
            <a:ext cx="2970868" cy="4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7" rIns="91417" bIns="45707" anchor="b"/>
          <a:lstStyle>
            <a:lvl1pPr defTabSz="931863" eaLnBrk="0" hangingPunct="0">
              <a:defRPr sz="2400" b="1">
                <a:solidFill>
                  <a:schemeClr val="tx1"/>
                </a:solidFill>
                <a:latin typeface="Arial" pitchFamily="34" charset="0"/>
                <a:cs typeface="Arial" pitchFamily="34" charset="0"/>
              </a:defRPr>
            </a:lvl1pPr>
            <a:lvl2pPr marL="742950" indent="-285750" defTabSz="931863" eaLnBrk="0" hangingPunct="0">
              <a:defRPr sz="2400" b="1">
                <a:solidFill>
                  <a:schemeClr val="tx1"/>
                </a:solidFill>
                <a:latin typeface="Arial" pitchFamily="34" charset="0"/>
                <a:cs typeface="Arial" pitchFamily="34" charset="0"/>
              </a:defRPr>
            </a:lvl2pPr>
            <a:lvl3pPr marL="1143000" indent="-228600" defTabSz="931863" eaLnBrk="0" hangingPunct="0">
              <a:defRPr sz="2400" b="1">
                <a:solidFill>
                  <a:schemeClr val="tx1"/>
                </a:solidFill>
                <a:latin typeface="Arial" pitchFamily="34" charset="0"/>
                <a:cs typeface="Arial" pitchFamily="34" charset="0"/>
              </a:defRPr>
            </a:lvl3pPr>
            <a:lvl4pPr marL="1600200" indent="-228600" defTabSz="931863" eaLnBrk="0" hangingPunct="0">
              <a:defRPr sz="2400" b="1">
                <a:solidFill>
                  <a:schemeClr val="tx1"/>
                </a:solidFill>
                <a:latin typeface="Arial" pitchFamily="34" charset="0"/>
                <a:cs typeface="Arial" pitchFamily="34" charset="0"/>
              </a:defRPr>
            </a:lvl4pPr>
            <a:lvl5pPr marL="2057400" indent="-228600" defTabSz="931863" eaLnBrk="0" hangingPunct="0">
              <a:defRPr sz="2400" b="1">
                <a:solidFill>
                  <a:schemeClr val="tx1"/>
                </a:solidFill>
                <a:latin typeface="Arial" pitchFamily="34" charset="0"/>
                <a:cs typeface="Arial" pitchFamily="34" charset="0"/>
              </a:defRPr>
            </a:lvl5pPr>
            <a:lvl6pPr marL="25146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9pPr>
          </a:lstStyle>
          <a:p>
            <a:pPr rtl="0"/>
            <a:fld id="{7FBC41AE-4157-47E0-A74E-CF6D916A28A3}" type="slidenum">
              <a:rPr lang="ar-SA" sz="1200" b="0"/>
              <a:pPr rtl="0"/>
              <a:t>81</a:t>
            </a:fld>
            <a:endParaRPr lang="en-US" sz="1200" b="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txBox="1">
            <a:spLocks noGrp="1" noChangeArrowheads="1"/>
          </p:cNvSpPr>
          <p:nvPr/>
        </p:nvSpPr>
        <p:spPr bwMode="auto">
          <a:xfrm>
            <a:off x="3887133" y="8686489"/>
            <a:ext cx="2970868" cy="4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7" rIns="91417" bIns="45707" anchor="b"/>
          <a:lstStyle>
            <a:lvl1pPr defTabSz="931863" eaLnBrk="0" hangingPunct="0">
              <a:defRPr sz="2400" b="1">
                <a:solidFill>
                  <a:schemeClr val="tx1"/>
                </a:solidFill>
                <a:latin typeface="Arial" pitchFamily="34" charset="0"/>
                <a:cs typeface="Arial" pitchFamily="34" charset="0"/>
              </a:defRPr>
            </a:lvl1pPr>
            <a:lvl2pPr marL="742950" indent="-285750" defTabSz="931863" eaLnBrk="0" hangingPunct="0">
              <a:defRPr sz="2400" b="1">
                <a:solidFill>
                  <a:schemeClr val="tx1"/>
                </a:solidFill>
                <a:latin typeface="Arial" pitchFamily="34" charset="0"/>
                <a:cs typeface="Arial" pitchFamily="34" charset="0"/>
              </a:defRPr>
            </a:lvl2pPr>
            <a:lvl3pPr marL="1143000" indent="-228600" defTabSz="931863" eaLnBrk="0" hangingPunct="0">
              <a:defRPr sz="2400" b="1">
                <a:solidFill>
                  <a:schemeClr val="tx1"/>
                </a:solidFill>
                <a:latin typeface="Arial" pitchFamily="34" charset="0"/>
                <a:cs typeface="Arial" pitchFamily="34" charset="0"/>
              </a:defRPr>
            </a:lvl3pPr>
            <a:lvl4pPr marL="1600200" indent="-228600" defTabSz="931863" eaLnBrk="0" hangingPunct="0">
              <a:defRPr sz="2400" b="1">
                <a:solidFill>
                  <a:schemeClr val="tx1"/>
                </a:solidFill>
                <a:latin typeface="Arial" pitchFamily="34" charset="0"/>
                <a:cs typeface="Arial" pitchFamily="34" charset="0"/>
              </a:defRPr>
            </a:lvl4pPr>
            <a:lvl5pPr marL="2057400" indent="-228600" defTabSz="931863" eaLnBrk="0" hangingPunct="0">
              <a:defRPr sz="2400" b="1">
                <a:solidFill>
                  <a:schemeClr val="tx1"/>
                </a:solidFill>
                <a:latin typeface="Arial" pitchFamily="34" charset="0"/>
                <a:cs typeface="Arial" pitchFamily="34" charset="0"/>
              </a:defRPr>
            </a:lvl5pPr>
            <a:lvl6pPr marL="25146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9pPr>
          </a:lstStyle>
          <a:p>
            <a:pPr rtl="0"/>
            <a:fld id="{EC131E78-E103-4725-A7AD-07F872AA8DB6}" type="slidenum">
              <a:rPr lang="ar-SA" sz="1200" b="0"/>
              <a:pPr rtl="0"/>
              <a:t>82</a:t>
            </a:fld>
            <a:endParaRPr lang="en-US" sz="1200" b="0"/>
          </a:p>
        </p:txBody>
      </p:sp>
      <p:sp>
        <p:nvSpPr>
          <p:cNvPr id="102403" name="Rectangle 2"/>
          <p:cNvSpPr>
            <a:spLocks noGrp="1" noRot="1" noChangeAspect="1" noChangeArrowheads="1" noTextEdit="1"/>
          </p:cNvSpPr>
          <p:nvPr>
            <p:ph type="sldImg"/>
          </p:nvPr>
        </p:nvSpPr>
        <p:spPr bwMode="auto">
          <a:xfrm>
            <a:off x="1149350" y="447675"/>
            <a:ext cx="45720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02404" name="Rectangle 3"/>
          <p:cNvSpPr>
            <a:spLocks noGrp="1" noChangeArrowheads="1"/>
          </p:cNvSpPr>
          <p:nvPr>
            <p:ph type="body" idx="1"/>
          </p:nvPr>
        </p:nvSpPr>
        <p:spPr>
          <a:xfrm>
            <a:off x="686421" y="4344025"/>
            <a:ext cx="5485158" cy="411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a-IR"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bwMode="auto">
          <a:xfrm>
            <a:off x="1149350" y="447675"/>
            <a:ext cx="45720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rtl="1" eaLnBrk="1" hangingPunct="1"/>
            <a:r>
              <a:rPr lang="fa-IR" altLang="ko-KR" smtClean="0">
                <a:latin typeface="Tahoma" pitchFamily="34" charset="0"/>
                <a:cs typeface="Tahoma" pitchFamily="34" charset="0"/>
              </a:rPr>
              <a:t>اقدامات احتیاطی اولیه :</a:t>
            </a:r>
            <a:endParaRPr lang="fa-IR" smtClean="0">
              <a:latin typeface="Tahoma" pitchFamily="34" charset="0"/>
              <a:cs typeface="Tahoma" pitchFamily="34" charset="0"/>
            </a:endParaRPr>
          </a:p>
          <a:p>
            <a:pPr algn="r" rtl="1" eaLnBrk="1" hangingPunct="1"/>
            <a:r>
              <a:rPr lang="fa-IR" smtClean="0">
                <a:latin typeface="Tahoma" pitchFamily="34" charset="0"/>
                <a:cs typeface="Tahoma" pitchFamily="34" charset="0"/>
              </a:rPr>
              <a:t>1.پوشاندن بینی و دهان با دستمال هنگام سرفه یا عطسه.</a:t>
            </a:r>
            <a:endParaRPr lang="en-US" smtClean="0">
              <a:latin typeface="Tahoma" pitchFamily="34" charset="0"/>
              <a:cs typeface="Tahoma" pitchFamily="34" charset="0"/>
            </a:endParaRPr>
          </a:p>
          <a:p>
            <a:pPr algn="r" rtl="1" eaLnBrk="1" hangingPunct="1"/>
            <a:r>
              <a:rPr lang="fa-IR" smtClean="0">
                <a:latin typeface="Tahoma" pitchFamily="34" charset="0"/>
                <a:cs typeface="Tahoma" pitchFamily="34" charset="0"/>
              </a:rPr>
              <a:t>2.شستن دست ها با آب و صابون</a:t>
            </a:r>
          </a:p>
          <a:p>
            <a:pPr algn="r" rtl="1" eaLnBrk="1" hangingPunct="1"/>
            <a:r>
              <a:rPr lang="fa-IR" smtClean="0">
                <a:latin typeface="Tahoma" pitchFamily="34" charset="0"/>
                <a:cs typeface="Tahoma" pitchFamily="34" charset="0"/>
              </a:rPr>
              <a:t>3.پرهیز از تماس نزدیک با افراد بیمار</a:t>
            </a:r>
            <a:endParaRPr lang="en-US" smtClean="0">
              <a:latin typeface="Tahoma" pitchFamily="34" charset="0"/>
              <a:cs typeface="Tahoma" pitchFamily="34" charset="0"/>
            </a:endParaRPr>
          </a:p>
          <a:p>
            <a:pPr algn="r" rtl="1" eaLnBrk="1" hangingPunct="1"/>
            <a:r>
              <a:rPr lang="fa-IR" smtClean="0">
                <a:latin typeface="Tahoma" pitchFamily="34" charset="0"/>
                <a:cs typeface="Tahoma" pitchFamily="34" charset="0"/>
              </a:rPr>
              <a:t>4.پرهیز از لمس چشم ها، بینی یا دهان با دست نشسته</a:t>
            </a:r>
            <a:endParaRPr lang="en-US" smtClean="0">
              <a:latin typeface="Tahoma" pitchFamily="34" charset="0"/>
              <a:cs typeface="Tahoma" pitchFamily="34" charset="0"/>
            </a:endParaRPr>
          </a:p>
          <a:p>
            <a:pPr algn="r" rtl="1" eaLnBrk="1" hangingPunct="1"/>
            <a:r>
              <a:rPr lang="fa-IR" smtClean="0">
                <a:latin typeface="Tahoma" pitchFamily="34" charset="0"/>
                <a:cs typeface="Tahoma" pitchFamily="34" charset="0"/>
              </a:rPr>
              <a:t>5.در صورت ابتلا به بیماری آنفولانزا، ماندن در منزل و نرفتن به محل کار یا مدرسه و کاهش تماس با دیگران برای جلوگیری از آلوده کردن آنان</a:t>
            </a:r>
            <a:endParaRPr lang="en-US" smtClean="0">
              <a:latin typeface="Tahoma" pitchFamily="34" charset="0"/>
              <a:cs typeface="Tahoma" pitchFamily="34" charset="0"/>
            </a:endParaRPr>
          </a:p>
          <a:p>
            <a:endParaRPr lang="en-US" smtClean="0">
              <a:latin typeface="Arial" pitchFamily="34" charset="0"/>
            </a:endParaRPr>
          </a:p>
          <a:p>
            <a:endParaRPr lang="fa-IR"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bwMode="auto">
          <a:xfrm>
            <a:off x="1149350" y="447675"/>
            <a:ext cx="45720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a-IR"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98859E-ABD5-4633-82ED-829F5B6D5BCD}" type="slidenum">
              <a:rPr lang="en-US" smtClean="0"/>
              <a:t>30</a:t>
            </a:fld>
            <a:endParaRPr lang="en-US"/>
          </a:p>
        </p:txBody>
      </p:sp>
    </p:spTree>
    <p:extLst>
      <p:ext uri="{BB962C8B-B14F-4D97-AF65-F5344CB8AC3E}">
        <p14:creationId xmlns:p14="http://schemas.microsoft.com/office/powerpoint/2010/main" val="4098066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3887133" y="8686489"/>
            <a:ext cx="2970868" cy="4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7" rIns="91417" bIns="45707" anchor="b"/>
          <a:lstStyle>
            <a:lvl1pPr defTabSz="931863" eaLnBrk="0" hangingPunct="0">
              <a:defRPr sz="2400" b="1">
                <a:solidFill>
                  <a:schemeClr val="tx1"/>
                </a:solidFill>
                <a:latin typeface="Arial" pitchFamily="34" charset="0"/>
                <a:cs typeface="Arial" pitchFamily="34" charset="0"/>
              </a:defRPr>
            </a:lvl1pPr>
            <a:lvl2pPr marL="742950" indent="-285750" defTabSz="931863" eaLnBrk="0" hangingPunct="0">
              <a:defRPr sz="2400" b="1">
                <a:solidFill>
                  <a:schemeClr val="tx1"/>
                </a:solidFill>
                <a:latin typeface="Arial" pitchFamily="34" charset="0"/>
                <a:cs typeface="Arial" pitchFamily="34" charset="0"/>
              </a:defRPr>
            </a:lvl2pPr>
            <a:lvl3pPr marL="1143000" indent="-228600" defTabSz="931863" eaLnBrk="0" hangingPunct="0">
              <a:defRPr sz="2400" b="1">
                <a:solidFill>
                  <a:schemeClr val="tx1"/>
                </a:solidFill>
                <a:latin typeface="Arial" pitchFamily="34" charset="0"/>
                <a:cs typeface="Arial" pitchFamily="34" charset="0"/>
              </a:defRPr>
            </a:lvl3pPr>
            <a:lvl4pPr marL="1600200" indent="-228600" defTabSz="931863" eaLnBrk="0" hangingPunct="0">
              <a:defRPr sz="2400" b="1">
                <a:solidFill>
                  <a:schemeClr val="tx1"/>
                </a:solidFill>
                <a:latin typeface="Arial" pitchFamily="34" charset="0"/>
                <a:cs typeface="Arial" pitchFamily="34" charset="0"/>
              </a:defRPr>
            </a:lvl4pPr>
            <a:lvl5pPr marL="2057400" indent="-228600" defTabSz="931863" eaLnBrk="0" hangingPunct="0">
              <a:defRPr sz="2400" b="1">
                <a:solidFill>
                  <a:schemeClr val="tx1"/>
                </a:solidFill>
                <a:latin typeface="Arial" pitchFamily="34" charset="0"/>
                <a:cs typeface="Arial" pitchFamily="34" charset="0"/>
              </a:defRPr>
            </a:lvl5pPr>
            <a:lvl6pPr marL="25146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9pPr>
          </a:lstStyle>
          <a:p>
            <a:pPr rtl="0"/>
            <a:fld id="{327C47AB-CBEE-4570-A0A4-2A644DE07B56}" type="slidenum">
              <a:rPr lang="ar-SA" sz="1200" b="0"/>
              <a:pPr rtl="0"/>
              <a:t>53</a:t>
            </a:fld>
            <a:endParaRPr lang="en-US" sz="1200" b="0"/>
          </a:p>
        </p:txBody>
      </p:sp>
      <p:sp>
        <p:nvSpPr>
          <p:cNvPr id="73731" name="Rectangle 2"/>
          <p:cNvSpPr>
            <a:spLocks noGrp="1" noRot="1" noChangeAspect="1" noChangeArrowheads="1" noTextEdit="1"/>
          </p:cNvSpPr>
          <p:nvPr>
            <p:ph type="sldImg"/>
          </p:nvPr>
        </p:nvSpPr>
        <p:spPr bwMode="auto">
          <a:xfrm>
            <a:off x="1149350" y="447675"/>
            <a:ext cx="45720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73732"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rtl="1"/>
            <a:r>
              <a:rPr lang="fa-IR" smtClean="0">
                <a:latin typeface="Arial" pitchFamily="34" charset="0"/>
              </a:rPr>
              <a:t>آنتی ژنهای داخلی( پروتئین های </a:t>
            </a:r>
            <a:r>
              <a:rPr lang="en-US" smtClean="0">
                <a:latin typeface="Arial" pitchFamily="34" charset="0"/>
                <a:cs typeface="Arial" pitchFamily="34" charset="0"/>
              </a:rPr>
              <a:t>1</a:t>
            </a:r>
            <a:r>
              <a:rPr lang="fa-IR" smtClean="0">
                <a:latin typeface="Arial" pitchFamily="34" charset="0"/>
              </a:rPr>
              <a:t>M و NP( ,پروتئین های(آنتي ‍‍‍‍‍‍‍</a:t>
            </a:r>
            <a:r>
              <a:rPr lang="fa-IR" b="1" smtClean="0">
                <a:latin typeface="Arial" pitchFamily="34" charset="0"/>
              </a:rPr>
              <a:t>ژ</a:t>
            </a:r>
            <a:r>
              <a:rPr lang="fa-IR" smtClean="0">
                <a:latin typeface="Arial" pitchFamily="34" charset="0"/>
              </a:rPr>
              <a:t>ن هاي) مخصوص هر نوع هستند و برای تعیین اینکه یک ویروس خاص ,نوع A , B ,یا C میباشد به کار میروند. پروتئین های </a:t>
            </a:r>
            <a:r>
              <a:rPr lang="en-US" smtClean="0">
                <a:latin typeface="Arial" pitchFamily="34" charset="0"/>
                <a:cs typeface="Arial" pitchFamily="34" charset="0"/>
              </a:rPr>
              <a:t>1</a:t>
            </a:r>
            <a:r>
              <a:rPr lang="fa-IR" smtClean="0">
                <a:latin typeface="Arial" pitchFamily="34" charset="0"/>
              </a:rPr>
              <a:t>M همه اعضا هر نوع با هم واکنش متقاطع نشان میدهند. پروتئین های NP هر نوع نیز با هم واکنش متقاطع نشان میدهند.</a:t>
            </a:r>
          </a:p>
          <a:p>
            <a:pPr algn="r" rtl="1"/>
            <a:r>
              <a:rPr lang="fa-IR" smtClean="0">
                <a:latin typeface="Arial" pitchFamily="34" charset="0"/>
              </a:rPr>
              <a:t>آنتی ژنهای خارجی(HA ,NA) تنوع بیشتری نشان میدهند و برای زیرگروه و گونه اختصاصی هستند , و برای تعیین گونه اختصاصی آنفلوانزای A  مسئول یک طغیان به کار میروند.</a:t>
            </a:r>
          </a:p>
          <a:p>
            <a:pPr algn="r" rtl="1"/>
            <a:r>
              <a:rPr lang="fa-IR" smtClean="0">
                <a:latin typeface="Arial" pitchFamily="34" charset="0"/>
              </a:rPr>
              <a:t>گونه هاي آنفولانزا بر اساس انواع آنتی ژنهای سطحي هماگلوتینین و نوروآمینیداز شان  نام گذاري مي شوند؛ مثلاً </a:t>
            </a:r>
            <a:r>
              <a:rPr lang="en-US" smtClean="0">
                <a:latin typeface="Arial" pitchFamily="34" charset="0"/>
                <a:cs typeface="Arial" pitchFamily="34" charset="0"/>
              </a:rPr>
              <a:t>H3N2</a:t>
            </a:r>
            <a:r>
              <a:rPr lang="fa-IR" smtClean="0">
                <a:latin typeface="Arial" pitchFamily="34" charset="0"/>
              </a:rPr>
              <a:t> براي گونه ي با هماگلوتینین 3و نوروآمینیداز 2 .</a:t>
            </a:r>
          </a:p>
          <a:p>
            <a:pPr algn="r" rtl="1"/>
            <a:r>
              <a:rPr lang="fa-IR" smtClean="0">
                <a:latin typeface="Arial" pitchFamily="34" charset="0"/>
              </a:rPr>
              <a:t>اگر دو گونه ي ويروس آنفولانزا هم زمان يك سلول را آلوده كنند، پروتئین های كپسيد و كپسول آنها باز مي شود و </a:t>
            </a:r>
            <a:r>
              <a:rPr lang="en-US" smtClean="0">
                <a:latin typeface="Arial" pitchFamily="34" charset="0"/>
                <a:cs typeface="Arial" pitchFamily="34" charset="0"/>
              </a:rPr>
              <a:t>RNA</a:t>
            </a:r>
            <a:r>
              <a:rPr lang="fa-IR" smtClean="0">
                <a:latin typeface="Arial" pitchFamily="34" charset="0"/>
              </a:rPr>
              <a:t> آنها به </a:t>
            </a:r>
            <a:r>
              <a:rPr lang="en-US" smtClean="0">
                <a:latin typeface="Arial" pitchFamily="34" charset="0"/>
                <a:cs typeface="Arial" pitchFamily="34" charset="0"/>
              </a:rPr>
              <a:t>mRNA</a:t>
            </a:r>
            <a:r>
              <a:rPr lang="fa-IR" smtClean="0">
                <a:latin typeface="Arial" pitchFamily="34" charset="0"/>
              </a:rPr>
              <a:t> ترجمه ميشود.</a:t>
            </a:r>
          </a:p>
          <a:p>
            <a:pPr algn="r" rtl="1"/>
            <a:r>
              <a:rPr lang="fa-IR" smtClean="0">
                <a:latin typeface="Arial" pitchFamily="34" charset="0"/>
              </a:rPr>
              <a:t>آن گاه سلول ميزبان ويروس ها ي جديدي با آنتي ژنهای تركيبي ايجاد مي كند؛ مثلاً </a:t>
            </a:r>
            <a:r>
              <a:rPr lang="en-US" smtClean="0">
                <a:latin typeface="Arial" pitchFamily="34" charset="0"/>
                <a:cs typeface="Arial" pitchFamily="34" charset="0"/>
              </a:rPr>
              <a:t>H3N2</a:t>
            </a:r>
            <a:r>
              <a:rPr lang="fa-IR" smtClean="0">
                <a:latin typeface="Arial" pitchFamily="34" charset="0"/>
              </a:rPr>
              <a:t>و </a:t>
            </a:r>
            <a:r>
              <a:rPr lang="en-US" smtClean="0">
                <a:latin typeface="Arial" pitchFamily="34" charset="0"/>
                <a:cs typeface="Arial" pitchFamily="34" charset="0"/>
              </a:rPr>
              <a:t>H5N1</a:t>
            </a:r>
            <a:r>
              <a:rPr lang="fa-IR" smtClean="0">
                <a:latin typeface="Arial" pitchFamily="34" charset="0"/>
              </a:rPr>
              <a:t> مي توانند </a:t>
            </a:r>
            <a:r>
              <a:rPr lang="en-US" smtClean="0">
                <a:latin typeface="Arial" pitchFamily="34" charset="0"/>
                <a:cs typeface="Arial" pitchFamily="34" charset="0"/>
              </a:rPr>
              <a:t>H5N2</a:t>
            </a:r>
            <a:r>
              <a:rPr lang="fa-IR" smtClean="0">
                <a:latin typeface="Arial" pitchFamily="34" charset="0"/>
              </a:rPr>
              <a:t> ايجاد كنند.‌</a:t>
            </a:r>
          </a:p>
          <a:p>
            <a:pPr algn="r" rtl="1"/>
            <a:r>
              <a:rPr lang="fa-IR" smtClean="0">
                <a:latin typeface="Arial" pitchFamily="34" charset="0"/>
              </a:rPr>
              <a:t>از آنجا كه سيستم ايمني انسان در شناسايي اين گونه جديد مشكا خواهد داشت، گونه جديد مي تواند بسيار خطرناك باشد.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p:txBody>
          <a:bodyPr/>
          <a:lstStyle/>
          <a:p>
            <a:pPr>
              <a:defRPr/>
            </a:pPr>
            <a:fld id="{CCC64FBF-ECA7-4D59-84D2-8D16188C61F4}" type="slidenum">
              <a:rPr lang="en-US"/>
              <a:pPr>
                <a:defRPr/>
              </a:pPr>
              <a:t>54</a:t>
            </a:fld>
            <a:endParaRPr lang="en-US"/>
          </a:p>
        </p:txBody>
      </p:sp>
      <p:sp>
        <p:nvSpPr>
          <p:cNvPr id="74755"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4756"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fa-IR"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txBox="1">
            <a:spLocks noGrp="1" noChangeArrowheads="1"/>
          </p:cNvSpPr>
          <p:nvPr/>
        </p:nvSpPr>
        <p:spPr bwMode="auto">
          <a:xfrm>
            <a:off x="3887133" y="8686489"/>
            <a:ext cx="2970868" cy="4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7" rIns="91417" bIns="45707" anchor="b"/>
          <a:lstStyle>
            <a:lvl1pPr defTabSz="931863" eaLnBrk="0" hangingPunct="0">
              <a:defRPr sz="2400" b="1">
                <a:solidFill>
                  <a:schemeClr val="tx1"/>
                </a:solidFill>
                <a:latin typeface="Arial" pitchFamily="34" charset="0"/>
                <a:cs typeface="Arial" pitchFamily="34" charset="0"/>
              </a:defRPr>
            </a:lvl1pPr>
            <a:lvl2pPr marL="742950" indent="-285750" defTabSz="931863" eaLnBrk="0" hangingPunct="0">
              <a:defRPr sz="2400" b="1">
                <a:solidFill>
                  <a:schemeClr val="tx1"/>
                </a:solidFill>
                <a:latin typeface="Arial" pitchFamily="34" charset="0"/>
                <a:cs typeface="Arial" pitchFamily="34" charset="0"/>
              </a:defRPr>
            </a:lvl2pPr>
            <a:lvl3pPr marL="1143000" indent="-228600" defTabSz="931863" eaLnBrk="0" hangingPunct="0">
              <a:defRPr sz="2400" b="1">
                <a:solidFill>
                  <a:schemeClr val="tx1"/>
                </a:solidFill>
                <a:latin typeface="Arial" pitchFamily="34" charset="0"/>
                <a:cs typeface="Arial" pitchFamily="34" charset="0"/>
              </a:defRPr>
            </a:lvl3pPr>
            <a:lvl4pPr marL="1600200" indent="-228600" defTabSz="931863" eaLnBrk="0" hangingPunct="0">
              <a:defRPr sz="2400" b="1">
                <a:solidFill>
                  <a:schemeClr val="tx1"/>
                </a:solidFill>
                <a:latin typeface="Arial" pitchFamily="34" charset="0"/>
                <a:cs typeface="Arial" pitchFamily="34" charset="0"/>
              </a:defRPr>
            </a:lvl4pPr>
            <a:lvl5pPr marL="2057400" indent="-228600" defTabSz="931863" eaLnBrk="0" hangingPunct="0">
              <a:defRPr sz="2400" b="1">
                <a:solidFill>
                  <a:schemeClr val="tx1"/>
                </a:solidFill>
                <a:latin typeface="Arial" pitchFamily="34" charset="0"/>
                <a:cs typeface="Arial" pitchFamily="34" charset="0"/>
              </a:defRPr>
            </a:lvl5pPr>
            <a:lvl6pPr marL="25146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9pPr>
          </a:lstStyle>
          <a:p>
            <a:pPr rtl="0"/>
            <a:fld id="{717A221E-DB6B-47A0-B742-D9D65F4768CE}" type="slidenum">
              <a:rPr lang="ar-SA" sz="1200" b="0"/>
              <a:pPr rtl="0"/>
              <a:t>55</a:t>
            </a:fld>
            <a:endParaRPr lang="en-US" sz="1200" b="0"/>
          </a:p>
        </p:txBody>
      </p:sp>
      <p:sp>
        <p:nvSpPr>
          <p:cNvPr id="75779" name="Rectangle 2"/>
          <p:cNvSpPr>
            <a:spLocks noGrp="1" noRot="1" noChangeAspect="1" noChangeArrowheads="1" noTextEdit="1"/>
          </p:cNvSpPr>
          <p:nvPr>
            <p:ph type="sldImg"/>
          </p:nvPr>
        </p:nvSpPr>
        <p:spPr bwMode="auto">
          <a:xfrm>
            <a:off x="1149350" y="447675"/>
            <a:ext cx="45720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rtl="1"/>
            <a:r>
              <a:rPr lang="fa-IR" smtClean="0">
                <a:latin typeface="Arial" pitchFamily="34" charset="0"/>
              </a:rPr>
              <a:t>ویروسهای آنفلوانزای A در حیوانات بسیار مختلفی از جمله اردک ها,جوجه ها,خوک ها,نهنگ ها  ,اسبها و شیرهای دریایی یافت می شوند</a:t>
            </a:r>
            <a:r>
              <a:rPr lang="en-US" smtClean="0">
                <a:latin typeface="Arial" pitchFamily="34" charset="0"/>
              </a:rPr>
              <a:t>. </a:t>
            </a:r>
          </a:p>
          <a:p>
            <a:pPr algn="r" rtl="1"/>
            <a:r>
              <a:rPr lang="fa-IR" smtClean="0">
                <a:latin typeface="Arial" pitchFamily="34" charset="0"/>
              </a:rPr>
              <a:t>16زیرگروه متفاوت هماگلوتینین  و 9 زیرگروه متفاوت نورآمینیداز, وجود دارد که همه آنها در ویروسهای آنفلوانزای تیپ A در پرندگان وحشی یافت می شوند. پرندگان وحشی اولین مخازن برای همه زیرگروه های ویروسهای آنفلوانزای تیپ A در طبیعت هستند و به نظر می رسد منشآ ویروسهای آنفلوانزای تیپ A  در سایر حیوانات باشند.</a:t>
            </a:r>
          </a:p>
          <a:p>
            <a:pPr algn="r" rtl="1"/>
            <a:r>
              <a:rPr lang="fa-IR" smtClean="0">
                <a:latin typeface="Arial" pitchFamily="34" charset="0"/>
              </a:rPr>
              <a:t>اغلب ویروسهای آنفلوانزا در پرندگان عفونت بی علامت یا خفیف ایجاد می کنند,البته طیف علایم در پرندگان به طور چشمگیری به نوع ویروس وابسته است.</a:t>
            </a:r>
          </a:p>
          <a:p>
            <a:pPr algn="r" rtl="1"/>
            <a:r>
              <a:rPr lang="fa-IR" smtClean="0">
                <a:latin typeface="Arial" pitchFamily="34" charset="0"/>
              </a:rPr>
              <a:t>عفونت با انواع خاص آنفلونزای A  )برای مثال ,برخی انواع ویروسهای </a:t>
            </a:r>
            <a:r>
              <a:rPr lang="en-US" smtClean="0">
                <a:latin typeface="Arial" pitchFamily="34" charset="0"/>
                <a:cs typeface="Arial" pitchFamily="34" charset="0"/>
              </a:rPr>
              <a:t>5 </a:t>
            </a:r>
            <a:r>
              <a:rPr lang="fa-IR" smtClean="0">
                <a:latin typeface="Arial" pitchFamily="34" charset="0"/>
              </a:rPr>
              <a:t>H و </a:t>
            </a:r>
            <a:r>
              <a:rPr lang="en-US" smtClean="0">
                <a:latin typeface="Arial" pitchFamily="34" charset="0"/>
                <a:cs typeface="Arial" pitchFamily="34" charset="0"/>
              </a:rPr>
              <a:t>7</a:t>
            </a:r>
            <a:r>
              <a:rPr lang="fa-IR" smtClean="0">
                <a:latin typeface="Arial" pitchFamily="34" charset="0"/>
              </a:rPr>
              <a:t>H( میتوانند در پرندگان وحشی و به خصوص پرندگان اهلی مثل جوجه ها و بوقلمون ها, به طور گسترده , باعث بیماری و مرگ شوند. </a:t>
            </a:r>
          </a:p>
          <a:p>
            <a:pPr algn="r" rtl="1"/>
            <a:r>
              <a:rPr lang="fa-IR" smtClean="0">
                <a:latin typeface="Arial" pitchFamily="34" charset="0"/>
              </a:rPr>
              <a:t>خوکها میتوانند علاوه بر ویروسهای آنفلوانزای خوکی, با هر دو نوع ویروسهای آنفلوانزای انسانی و مرغی دچار عفونت شوند.خوکهای مبتلا دچار علائمی مشابه با انسانها (برای مثال : سرفه ,تب و آبریزش بینی) میشوند.</a:t>
            </a:r>
          </a:p>
          <a:p>
            <a:pPr algn="r" rtl="1"/>
            <a:r>
              <a:rPr lang="fa-IR" smtClean="0">
                <a:latin typeface="Arial" pitchFamily="34" charset="0"/>
              </a:rPr>
              <a:t>از آنجایی که خوکها مستعد ابتلا به آنفلوانزای خوکی, انسانی و مرغی  هستند,به صورت بالقوه ممکن است در یک زمان با انواع مختلف ویروس آلوده شوند(مثلاً نوع اردکی و نوع انسانی). اگر چنین اتفاقی رخ دهد,برای ژنهای این ویروسها این امکان ایجاد میشود که با هم مختلط شوند و ویروسی جدید ایجاد کنند</a:t>
            </a:r>
            <a:r>
              <a:rPr lang="en-US" smtClean="0">
                <a:latin typeface="Arial" pitchFamily="34" charset="0"/>
              </a:rP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txBox="1">
            <a:spLocks noGrp="1" noChangeArrowheads="1"/>
          </p:cNvSpPr>
          <p:nvPr/>
        </p:nvSpPr>
        <p:spPr bwMode="auto">
          <a:xfrm>
            <a:off x="3887133" y="8686489"/>
            <a:ext cx="2970868" cy="4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7" rIns="91417" bIns="45707" anchor="b"/>
          <a:lstStyle>
            <a:lvl1pPr defTabSz="931863" eaLnBrk="0" hangingPunct="0">
              <a:defRPr sz="2400" b="1">
                <a:solidFill>
                  <a:schemeClr val="tx1"/>
                </a:solidFill>
                <a:latin typeface="Arial" pitchFamily="34" charset="0"/>
                <a:cs typeface="Arial" pitchFamily="34" charset="0"/>
              </a:defRPr>
            </a:lvl1pPr>
            <a:lvl2pPr marL="742950" indent="-285750" defTabSz="931863" eaLnBrk="0" hangingPunct="0">
              <a:defRPr sz="2400" b="1">
                <a:solidFill>
                  <a:schemeClr val="tx1"/>
                </a:solidFill>
                <a:latin typeface="Arial" pitchFamily="34" charset="0"/>
                <a:cs typeface="Arial" pitchFamily="34" charset="0"/>
              </a:defRPr>
            </a:lvl2pPr>
            <a:lvl3pPr marL="1143000" indent="-228600" defTabSz="931863" eaLnBrk="0" hangingPunct="0">
              <a:defRPr sz="2400" b="1">
                <a:solidFill>
                  <a:schemeClr val="tx1"/>
                </a:solidFill>
                <a:latin typeface="Arial" pitchFamily="34" charset="0"/>
                <a:cs typeface="Arial" pitchFamily="34" charset="0"/>
              </a:defRPr>
            </a:lvl3pPr>
            <a:lvl4pPr marL="1600200" indent="-228600" defTabSz="931863" eaLnBrk="0" hangingPunct="0">
              <a:defRPr sz="2400" b="1">
                <a:solidFill>
                  <a:schemeClr val="tx1"/>
                </a:solidFill>
                <a:latin typeface="Arial" pitchFamily="34" charset="0"/>
                <a:cs typeface="Arial" pitchFamily="34" charset="0"/>
              </a:defRPr>
            </a:lvl4pPr>
            <a:lvl5pPr marL="2057400" indent="-228600" defTabSz="931863" eaLnBrk="0" hangingPunct="0">
              <a:defRPr sz="2400" b="1">
                <a:solidFill>
                  <a:schemeClr val="tx1"/>
                </a:solidFill>
                <a:latin typeface="Arial" pitchFamily="34" charset="0"/>
                <a:cs typeface="Arial" pitchFamily="34" charset="0"/>
              </a:defRPr>
            </a:lvl5pPr>
            <a:lvl6pPr marL="25146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9pPr>
          </a:lstStyle>
          <a:p>
            <a:pPr rtl="0"/>
            <a:fld id="{FE3D686E-7AC1-423A-9CCE-7EA0D6DCB66D}" type="slidenum">
              <a:rPr lang="ar-SA" sz="1200" b="0"/>
              <a:pPr rtl="0"/>
              <a:t>57</a:t>
            </a:fld>
            <a:endParaRPr lang="en-US" sz="1200" b="0"/>
          </a:p>
        </p:txBody>
      </p:sp>
      <p:sp>
        <p:nvSpPr>
          <p:cNvPr id="76803" name="Rectangle 2"/>
          <p:cNvSpPr>
            <a:spLocks noGrp="1" noRot="1" noChangeAspect="1" noChangeArrowheads="1" noTextEdit="1"/>
          </p:cNvSpPr>
          <p:nvPr>
            <p:ph type="sldImg"/>
          </p:nvPr>
        </p:nvSpPr>
        <p:spPr bwMode="auto">
          <a:xfrm>
            <a:off x="1149350" y="447675"/>
            <a:ext cx="45720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a-IR"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xfrm>
            <a:off x="1149350" y="447675"/>
            <a:ext cx="45720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rtl="1"/>
            <a:r>
              <a:rPr lang="fa-IR" smtClean="0">
                <a:latin typeface="Arial" pitchFamily="34" charset="0"/>
              </a:rPr>
              <a:t>کسانی که بیش از 7 روز بیمار هستند باید بالقوه مسری در نظر گرفته شوند تا زمانی که علایم بهبود یابند.کودکان به خصوص کودکان کم سن تر می توانند بالقوه برای مدت طولانی تری مسری باشند.مدت عفونت ممکن است بر حسب نژاد ویروس  آنفولانزای خوکی </a:t>
            </a:r>
            <a:r>
              <a:rPr lang="en-US" smtClean="0">
                <a:latin typeface="Arial" pitchFamily="34" charset="0"/>
                <a:cs typeface="Arial" pitchFamily="34" charset="0"/>
              </a:rPr>
              <a:t>A(H1N1) </a:t>
            </a:r>
            <a:r>
              <a:rPr lang="fa-IR" smtClean="0">
                <a:latin typeface="Arial" pitchFamily="34" charset="0"/>
              </a:rPr>
              <a:t> متفاوت باشد.</a:t>
            </a:r>
            <a:endParaRPr lang="en-US" smtClean="0">
              <a:latin typeface="Arial" pitchFamily="34" charset="0"/>
            </a:endParaRPr>
          </a:p>
          <a:p>
            <a:pPr algn="r"/>
            <a:r>
              <a:rPr lang="en-US" smtClean="0">
                <a:latin typeface="Arial" pitchFamily="34" charset="0"/>
              </a:rPr>
              <a:t>Reference: MMWR: Prevention and Control of Influenza: Recommendations of the Advisory Committee on Immunization Practices (ACIP), 2008.</a:t>
            </a:r>
          </a:p>
          <a:p>
            <a:pPr algn="r" eaLnBrk="1" hangingPunct="1"/>
            <a:endParaRPr lang="en-US" smtClean="0">
              <a:latin typeface="Arial" pitchFamily="34" charset="0"/>
            </a:endParaRPr>
          </a:p>
        </p:txBody>
      </p:sp>
      <p:sp>
        <p:nvSpPr>
          <p:cNvPr id="86020" name="Slide Number Placeholder 3"/>
          <p:cNvSpPr txBox="1">
            <a:spLocks noGrp="1"/>
          </p:cNvSpPr>
          <p:nvPr/>
        </p:nvSpPr>
        <p:spPr bwMode="auto">
          <a:xfrm>
            <a:off x="3887133" y="8686489"/>
            <a:ext cx="2970868" cy="4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7" rIns="91417" bIns="45707" anchor="b"/>
          <a:lstStyle>
            <a:lvl1pPr defTabSz="931863" eaLnBrk="0" hangingPunct="0">
              <a:defRPr sz="2400" b="1">
                <a:solidFill>
                  <a:schemeClr val="tx1"/>
                </a:solidFill>
                <a:latin typeface="Arial" pitchFamily="34" charset="0"/>
                <a:cs typeface="Arial" pitchFamily="34" charset="0"/>
              </a:defRPr>
            </a:lvl1pPr>
            <a:lvl2pPr marL="742950" indent="-285750" defTabSz="931863" eaLnBrk="0" hangingPunct="0">
              <a:defRPr sz="2400" b="1">
                <a:solidFill>
                  <a:schemeClr val="tx1"/>
                </a:solidFill>
                <a:latin typeface="Arial" pitchFamily="34" charset="0"/>
                <a:cs typeface="Arial" pitchFamily="34" charset="0"/>
              </a:defRPr>
            </a:lvl2pPr>
            <a:lvl3pPr marL="1143000" indent="-228600" defTabSz="931863" eaLnBrk="0" hangingPunct="0">
              <a:defRPr sz="2400" b="1">
                <a:solidFill>
                  <a:schemeClr val="tx1"/>
                </a:solidFill>
                <a:latin typeface="Arial" pitchFamily="34" charset="0"/>
                <a:cs typeface="Arial" pitchFamily="34" charset="0"/>
              </a:defRPr>
            </a:lvl3pPr>
            <a:lvl4pPr marL="1600200" indent="-228600" defTabSz="931863" eaLnBrk="0" hangingPunct="0">
              <a:defRPr sz="2400" b="1">
                <a:solidFill>
                  <a:schemeClr val="tx1"/>
                </a:solidFill>
                <a:latin typeface="Arial" pitchFamily="34" charset="0"/>
                <a:cs typeface="Arial" pitchFamily="34" charset="0"/>
              </a:defRPr>
            </a:lvl4pPr>
            <a:lvl5pPr marL="2057400" indent="-228600" defTabSz="931863" eaLnBrk="0" hangingPunct="0">
              <a:defRPr sz="2400" b="1">
                <a:solidFill>
                  <a:schemeClr val="tx1"/>
                </a:solidFill>
                <a:latin typeface="Arial" pitchFamily="34" charset="0"/>
                <a:cs typeface="Arial" pitchFamily="34" charset="0"/>
              </a:defRPr>
            </a:lvl5pPr>
            <a:lvl6pPr marL="25146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9pPr>
          </a:lstStyle>
          <a:p>
            <a:pPr rtl="0"/>
            <a:fld id="{88F07147-3D85-4902-B4FB-C9FEE7992F4D}" type="slidenum">
              <a:rPr lang="ar-SA" sz="1200" b="0"/>
              <a:pPr rtl="0"/>
              <a:t>63</a:t>
            </a:fld>
            <a:endParaRPr lang="en-US" sz="1200" b="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xfrm>
            <a:off x="1149350" y="447675"/>
            <a:ext cx="45720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rtl="1"/>
            <a:r>
              <a:rPr lang="fa-IR" smtClean="0">
                <a:latin typeface="Arial" pitchFamily="34" charset="0"/>
              </a:rPr>
              <a:t>کسانی که بیش از 7 روز بیمار هستند باید بالقوه مسری در نظر گرفته شوند تا زمانی که علایم بهبود یابند.کودکان به خصوص کودکان کم سن تر می توانند بالقوه برای مدت طولانی تری مسری باشند.مدت عفونت ممکن است بر حسب نژاد ویروس  آنفولانزای خوکی </a:t>
            </a:r>
            <a:r>
              <a:rPr lang="en-US" smtClean="0">
                <a:latin typeface="Arial" pitchFamily="34" charset="0"/>
                <a:cs typeface="Arial" pitchFamily="34" charset="0"/>
              </a:rPr>
              <a:t>A(H1N1) </a:t>
            </a:r>
            <a:r>
              <a:rPr lang="fa-IR" smtClean="0">
                <a:latin typeface="Arial" pitchFamily="34" charset="0"/>
              </a:rPr>
              <a:t> متفاوت باشد.</a:t>
            </a:r>
            <a:endParaRPr lang="en-US" smtClean="0">
              <a:latin typeface="Arial" pitchFamily="34" charset="0"/>
            </a:endParaRPr>
          </a:p>
          <a:p>
            <a:pPr algn="r"/>
            <a:r>
              <a:rPr lang="en-US" smtClean="0">
                <a:latin typeface="Arial" pitchFamily="34" charset="0"/>
              </a:rPr>
              <a:t>Reference: MMWR: Prevention and Control of Influenza: Recommendations of the Advisory Committee on Immunization Practices (ACIP), 2008.</a:t>
            </a:r>
          </a:p>
          <a:p>
            <a:pPr algn="r" eaLnBrk="1" hangingPunct="1"/>
            <a:endParaRPr lang="en-US" smtClean="0">
              <a:latin typeface="Arial" pitchFamily="34" charset="0"/>
            </a:endParaRPr>
          </a:p>
          <a:p>
            <a:endParaRPr lang="fa-IR" smtClean="0">
              <a:latin typeface="Arial" pitchFamily="34" charset="0"/>
            </a:endParaRPr>
          </a:p>
        </p:txBody>
      </p:sp>
      <p:sp>
        <p:nvSpPr>
          <p:cNvPr id="87044" name="Slide Number Placeholder 3"/>
          <p:cNvSpPr txBox="1">
            <a:spLocks noGrp="1"/>
          </p:cNvSpPr>
          <p:nvPr/>
        </p:nvSpPr>
        <p:spPr bwMode="auto">
          <a:xfrm>
            <a:off x="3887133" y="8686489"/>
            <a:ext cx="2970868" cy="4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7" rIns="91417" bIns="45707" anchor="b"/>
          <a:lstStyle>
            <a:lvl1pPr defTabSz="931863" eaLnBrk="0" hangingPunct="0">
              <a:defRPr sz="2400" b="1">
                <a:solidFill>
                  <a:schemeClr val="tx1"/>
                </a:solidFill>
                <a:latin typeface="Arial" pitchFamily="34" charset="0"/>
                <a:cs typeface="Arial" pitchFamily="34" charset="0"/>
              </a:defRPr>
            </a:lvl1pPr>
            <a:lvl2pPr marL="742950" indent="-285750" defTabSz="931863" eaLnBrk="0" hangingPunct="0">
              <a:defRPr sz="2400" b="1">
                <a:solidFill>
                  <a:schemeClr val="tx1"/>
                </a:solidFill>
                <a:latin typeface="Arial" pitchFamily="34" charset="0"/>
                <a:cs typeface="Arial" pitchFamily="34" charset="0"/>
              </a:defRPr>
            </a:lvl2pPr>
            <a:lvl3pPr marL="1143000" indent="-228600" defTabSz="931863" eaLnBrk="0" hangingPunct="0">
              <a:defRPr sz="2400" b="1">
                <a:solidFill>
                  <a:schemeClr val="tx1"/>
                </a:solidFill>
                <a:latin typeface="Arial" pitchFamily="34" charset="0"/>
                <a:cs typeface="Arial" pitchFamily="34" charset="0"/>
              </a:defRPr>
            </a:lvl3pPr>
            <a:lvl4pPr marL="1600200" indent="-228600" defTabSz="931863" eaLnBrk="0" hangingPunct="0">
              <a:defRPr sz="2400" b="1">
                <a:solidFill>
                  <a:schemeClr val="tx1"/>
                </a:solidFill>
                <a:latin typeface="Arial" pitchFamily="34" charset="0"/>
                <a:cs typeface="Arial" pitchFamily="34" charset="0"/>
              </a:defRPr>
            </a:lvl4pPr>
            <a:lvl5pPr marL="2057400" indent="-228600" defTabSz="931863" eaLnBrk="0" hangingPunct="0">
              <a:defRPr sz="2400" b="1">
                <a:solidFill>
                  <a:schemeClr val="tx1"/>
                </a:solidFill>
                <a:latin typeface="Arial" pitchFamily="34" charset="0"/>
                <a:cs typeface="Arial" pitchFamily="34" charset="0"/>
              </a:defRPr>
            </a:lvl5pPr>
            <a:lvl6pPr marL="25146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9pPr>
          </a:lstStyle>
          <a:p>
            <a:pPr rtl="0"/>
            <a:fld id="{FF1D72DA-45C3-4E0E-BEB8-C9D28CE55E25}" type="slidenum">
              <a:rPr lang="ar-SA" sz="1200" b="0"/>
              <a:pPr rtl="0"/>
              <a:t>66</a:t>
            </a:fld>
            <a:endParaRPr lang="en-US" sz="1200" b="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xfrm>
            <a:off x="1149350" y="447675"/>
            <a:ext cx="45720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a-IR" smtClean="0">
              <a:latin typeface="Arial" pitchFamily="34" charset="0"/>
            </a:endParaRPr>
          </a:p>
        </p:txBody>
      </p:sp>
      <p:sp>
        <p:nvSpPr>
          <p:cNvPr id="88068" name="Slide Number Placeholder 3"/>
          <p:cNvSpPr txBox="1">
            <a:spLocks noGrp="1"/>
          </p:cNvSpPr>
          <p:nvPr/>
        </p:nvSpPr>
        <p:spPr bwMode="auto">
          <a:xfrm>
            <a:off x="3887133" y="8686489"/>
            <a:ext cx="2970868" cy="4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7" rIns="91417" bIns="45707" anchor="b"/>
          <a:lstStyle>
            <a:lvl1pPr defTabSz="931863" eaLnBrk="0" hangingPunct="0">
              <a:defRPr sz="2400" b="1">
                <a:solidFill>
                  <a:schemeClr val="tx1"/>
                </a:solidFill>
                <a:latin typeface="Arial" pitchFamily="34" charset="0"/>
                <a:cs typeface="Arial" pitchFamily="34" charset="0"/>
              </a:defRPr>
            </a:lvl1pPr>
            <a:lvl2pPr marL="742950" indent="-285750" defTabSz="931863" eaLnBrk="0" hangingPunct="0">
              <a:defRPr sz="2400" b="1">
                <a:solidFill>
                  <a:schemeClr val="tx1"/>
                </a:solidFill>
                <a:latin typeface="Arial" pitchFamily="34" charset="0"/>
                <a:cs typeface="Arial" pitchFamily="34" charset="0"/>
              </a:defRPr>
            </a:lvl2pPr>
            <a:lvl3pPr marL="1143000" indent="-228600" defTabSz="931863" eaLnBrk="0" hangingPunct="0">
              <a:defRPr sz="2400" b="1">
                <a:solidFill>
                  <a:schemeClr val="tx1"/>
                </a:solidFill>
                <a:latin typeface="Arial" pitchFamily="34" charset="0"/>
                <a:cs typeface="Arial" pitchFamily="34" charset="0"/>
              </a:defRPr>
            </a:lvl3pPr>
            <a:lvl4pPr marL="1600200" indent="-228600" defTabSz="931863" eaLnBrk="0" hangingPunct="0">
              <a:defRPr sz="2400" b="1">
                <a:solidFill>
                  <a:schemeClr val="tx1"/>
                </a:solidFill>
                <a:latin typeface="Arial" pitchFamily="34" charset="0"/>
                <a:cs typeface="Arial" pitchFamily="34" charset="0"/>
              </a:defRPr>
            </a:lvl4pPr>
            <a:lvl5pPr marL="2057400" indent="-228600" defTabSz="931863" eaLnBrk="0" hangingPunct="0">
              <a:defRPr sz="2400" b="1">
                <a:solidFill>
                  <a:schemeClr val="tx1"/>
                </a:solidFill>
                <a:latin typeface="Arial" pitchFamily="34" charset="0"/>
                <a:cs typeface="Arial" pitchFamily="34" charset="0"/>
              </a:defRPr>
            </a:lvl5pPr>
            <a:lvl6pPr marL="25146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algn="r" defTabSz="931863" rtl="1" eaLnBrk="0" fontAlgn="base" hangingPunct="0">
              <a:spcBef>
                <a:spcPct val="0"/>
              </a:spcBef>
              <a:spcAft>
                <a:spcPct val="0"/>
              </a:spcAft>
              <a:defRPr sz="2400" b="1">
                <a:solidFill>
                  <a:schemeClr val="tx1"/>
                </a:solidFill>
                <a:latin typeface="Arial" pitchFamily="34" charset="0"/>
                <a:cs typeface="Arial" pitchFamily="34" charset="0"/>
              </a:defRPr>
            </a:lvl9pPr>
          </a:lstStyle>
          <a:p>
            <a:pPr rtl="0"/>
            <a:fld id="{6C3A6F6D-186F-4714-AAAF-F2F9E4DAE535}" type="slidenum">
              <a:rPr lang="ar-SA" sz="1200" b="0"/>
              <a:pPr rtl="0"/>
              <a:t>67</a:t>
            </a:fld>
            <a:endParaRPr lang="en-US" sz="1200" b="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23222B3-C26F-4DE6-90D4-FA111D30F71F}" type="datetimeFigureOut">
              <a:rPr lang="en-US" smtClean="0"/>
              <a:t>4/13/2015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E0E27-D3C5-415C-86F0-9AE431CEFC2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3222B3-C26F-4DE6-90D4-FA111D30F71F}" type="datetimeFigureOut">
              <a:rPr lang="en-US" smtClean="0"/>
              <a:t>4/13/2015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E0E27-D3C5-415C-86F0-9AE431CEFC2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3222B3-C26F-4DE6-90D4-FA111D30F71F}" type="datetimeFigureOut">
              <a:rPr lang="en-US" smtClean="0"/>
              <a:t>4/13/2015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E0E27-D3C5-415C-86F0-9AE431CEFC2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3222B3-C26F-4DE6-90D4-FA111D30F71F}" type="datetimeFigureOut">
              <a:rPr lang="en-US" smtClean="0"/>
              <a:t>4/13/2015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E0E27-D3C5-415C-86F0-9AE431CEFC2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3222B3-C26F-4DE6-90D4-FA111D30F71F}" type="datetimeFigureOut">
              <a:rPr lang="en-US" smtClean="0"/>
              <a:t>4/13/2015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E0E27-D3C5-415C-86F0-9AE431CEFC2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23222B3-C26F-4DE6-90D4-FA111D30F71F}" type="datetimeFigureOut">
              <a:rPr lang="en-US" smtClean="0"/>
              <a:t>4/13/2015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7E0E27-D3C5-415C-86F0-9AE431CEFC2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3222B3-C26F-4DE6-90D4-FA111D30F71F}" type="datetimeFigureOut">
              <a:rPr lang="en-US" smtClean="0"/>
              <a:t>4/13/2015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7E0E27-D3C5-415C-86F0-9AE431CEFC2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3222B3-C26F-4DE6-90D4-FA111D30F71F}" type="datetimeFigureOut">
              <a:rPr lang="en-US" smtClean="0"/>
              <a:t>4/13/2015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7E0E27-D3C5-415C-86F0-9AE431CEFC2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3222B3-C26F-4DE6-90D4-FA111D30F71F}" type="datetimeFigureOut">
              <a:rPr lang="en-US" smtClean="0"/>
              <a:t>4/13/2015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7E0E27-D3C5-415C-86F0-9AE431CEFC2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3222B3-C26F-4DE6-90D4-FA111D30F71F}" type="datetimeFigureOut">
              <a:rPr lang="en-US" smtClean="0"/>
              <a:t>4/13/2015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7E0E27-D3C5-415C-86F0-9AE431CEFC21}"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623222B3-C26F-4DE6-90D4-FA111D30F71F}" type="datetimeFigureOut">
              <a:rPr lang="en-US" smtClean="0"/>
              <a:t>4/13/2015</a:t>
            </a:fld>
            <a:endParaRPr lang="en-US"/>
          </a:p>
        </p:txBody>
      </p:sp>
      <p:sp>
        <p:nvSpPr>
          <p:cNvPr id="9" name="Slide Number Placeholder 8"/>
          <p:cNvSpPr>
            <a:spLocks noGrp="1"/>
          </p:cNvSpPr>
          <p:nvPr>
            <p:ph type="sldNum" sz="quarter" idx="11"/>
          </p:nvPr>
        </p:nvSpPr>
        <p:spPr/>
        <p:txBody>
          <a:bodyPr/>
          <a:lstStyle/>
          <a:p>
            <a:fld id="{C27E0E27-D3C5-415C-86F0-9AE431CEFC21}"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C27E0E27-D3C5-415C-86F0-9AE431CEFC21}"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623222B3-C26F-4DE6-90D4-FA111D30F71F}" type="datetimeFigureOut">
              <a:rPr lang="en-US" smtClean="0"/>
              <a:t>4/13/2015</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1"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r" defTabSz="914400" rtl="1"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r" defTabSz="914400" rtl="1"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r" defTabSz="914400" rtl="1"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r" defTabSz="914400" rtl="1"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r" defTabSz="914400" rtl="1"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29.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3.emf"/><Relationship Id="rId4" Type="http://schemas.openxmlformats.org/officeDocument/2006/relationships/oleObject" Target="../embeddings/oleObject1.bin"/></Relationships>
</file>

<file path=ppt/slides/_rels/slide5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905000"/>
            <a:ext cx="8458200" cy="1828800"/>
          </a:xfrm>
          <a:prstGeom prst="rect">
            <a:avLst/>
          </a:prstGeom>
          <a:noFill/>
        </p:spPr>
        <p:txBody>
          <a:bodyPr>
            <a:prstTxWarp prst="textTriangle">
              <a:avLst/>
            </a:prstTxWarp>
            <a:spAutoFit/>
            <a:scene3d>
              <a:camera prst="obliqueTopLeft"/>
              <a:lightRig rig="flat" dir="tl">
                <a:rot lat="0" lon="0" rev="6600000"/>
              </a:lightRig>
            </a:scene3d>
            <a:sp3d extrusionH="25400" contourW="8890">
              <a:bevelT w="38100" h="31750" prst="angle"/>
              <a:contourClr>
                <a:schemeClr val="accent2">
                  <a:shade val="75000"/>
                </a:schemeClr>
              </a:contourClr>
            </a:sp3d>
          </a:bodyPr>
          <a:lstStyle/>
          <a:p>
            <a:pPr algn="ctr" fontAlgn="auto">
              <a:spcBef>
                <a:spcPts val="0"/>
              </a:spcBef>
              <a:spcAft>
                <a:spcPts val="0"/>
              </a:spcAft>
              <a:defRPr/>
            </a:pPr>
            <a:r>
              <a:rPr lang="fa-IR" sz="54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innerShdw blurRad="63500" dist="50800" dir="13500000">
                    <a:prstClr val="black">
                      <a:alpha val="50000"/>
                    </a:prstClr>
                  </a:innerShdw>
                  <a:reflection blurRad="6350" stA="60000" endA="900" endPos="58000" dir="5400000" sy="-100000" algn="bl" rotWithShape="0"/>
                </a:effectLst>
                <a:latin typeface="+mn-lt"/>
                <a:cs typeface="+mn-cs"/>
              </a:rPr>
              <a:t>بسم الله الرحمن الرحیم</a:t>
            </a:r>
            <a:endParaRPr lang="en-US" sz="54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innerShdw blurRad="63500" dist="50800" dir="13500000">
                  <a:prstClr val="black">
                    <a:alpha val="50000"/>
                  </a:prstClr>
                </a:innerShdw>
                <a:reflection blurRad="6350" stA="60000" endA="900" endPos="58000" dir="5400000" sy="-100000" algn="bl" rotWithShape="0"/>
              </a:effectLst>
              <a:latin typeface="+mn-lt"/>
              <a:cs typeface="+mn-cs"/>
            </a:endParaRPr>
          </a:p>
        </p:txBody>
      </p:sp>
    </p:spTree>
    <p:extLst>
      <p:ext uri="{BB962C8B-B14F-4D97-AF65-F5344CB8AC3E}">
        <p14:creationId xmlns:p14="http://schemas.microsoft.com/office/powerpoint/2010/main" val="40003629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ChangeAspect="1"/>
          </p:cNvPicPr>
          <p:nvPr/>
        </p:nvPicPr>
        <p:blipFill>
          <a:blip r:embed="rId2"/>
          <a:stretch>
            <a:fillRect/>
          </a:stretch>
        </p:blipFill>
        <p:spPr>
          <a:xfrm>
            <a:off x="1676400" y="152400"/>
            <a:ext cx="5923768" cy="6529310"/>
          </a:xfrm>
          <a:prstGeom prst="rect">
            <a:avLst/>
          </a:prstGeom>
        </p:spPr>
      </p:pic>
    </p:spTree>
    <p:extLst>
      <p:ext uri="{BB962C8B-B14F-4D97-AF65-F5344CB8AC3E}">
        <p14:creationId xmlns:p14="http://schemas.microsoft.com/office/powerpoint/2010/main" val="848699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a:bodyPr>
          <a:lstStyle/>
          <a:p>
            <a:pPr marL="0" indent="0" algn="r" rtl="1">
              <a:buNone/>
            </a:pPr>
            <a:r>
              <a:rPr lang="fa-IR" dirty="0" smtClean="0"/>
              <a:t>از آوريل سال 2012 كه اولين مورد فوت شده در اثر ابتلا به كوروناويروس جديد(</a:t>
            </a:r>
            <a:r>
              <a:rPr lang="en-US" dirty="0" smtClean="0"/>
              <a:t>MERS</a:t>
            </a:r>
            <a:r>
              <a:rPr lang="fa-IR" dirty="0" smtClean="0"/>
              <a:t>)گزارش شده است تا  </a:t>
            </a:r>
            <a:r>
              <a:rPr lang="fa-IR" dirty="0"/>
              <a:t>امروز كماكان منبع و مخزن قطعي بيماري و راه هاي انتقال آن نامعلوم مانده است، و در مورد خفاش و شتر نيز</a:t>
            </a:r>
          </a:p>
          <a:p>
            <a:pPr marL="0" indent="0" algn="r" rtl="1">
              <a:buNone/>
            </a:pPr>
            <a:r>
              <a:rPr lang="fa-IR" dirty="0"/>
              <a:t>سوالات بسياري همچنان بي پاسخ مانده اند.</a:t>
            </a:r>
          </a:p>
          <a:p>
            <a:pPr marL="0" indent="0" algn="r" rtl="1">
              <a:buNone/>
            </a:pPr>
            <a:r>
              <a:rPr lang="fa-IR" dirty="0"/>
              <a:t>• طغيان هاي متعدد بيمارستاني رخ داده در دو سال گذشته مشخص نموده است كه اين بيماري قابليت انتقال از </a:t>
            </a:r>
            <a:r>
              <a:rPr lang="fa-IR" dirty="0" smtClean="0"/>
              <a:t>فردبه </a:t>
            </a:r>
            <a:r>
              <a:rPr lang="fa-IR" dirty="0"/>
              <a:t>فرد را دارا مي باشد هرچند در مقايسه با آنفلوانزا اين ميزان به مراتب كمتر است</a:t>
            </a:r>
            <a:r>
              <a:rPr lang="fa-IR" dirty="0" smtClean="0"/>
              <a:t>.</a:t>
            </a:r>
          </a:p>
          <a:p>
            <a:pPr marL="0" indent="0" algn="r" rtl="1">
              <a:buNone/>
            </a:pPr>
            <a:r>
              <a:rPr lang="fa-IR" dirty="0"/>
              <a:t>تا كنون حدود 29 % مبتلايان در اثر شدت بيماري فوت شده اند كه در مقايسه </a:t>
            </a:r>
            <a:r>
              <a:rPr lang="fa-IR" dirty="0" smtClean="0"/>
              <a:t>با(</a:t>
            </a:r>
            <a:r>
              <a:rPr lang="en-US" dirty="0" smtClean="0"/>
              <a:t>SARS</a:t>
            </a:r>
            <a:r>
              <a:rPr lang="fa-IR" dirty="0" smtClean="0"/>
              <a:t>) 2تا 3 برابر بیشتر مي </a:t>
            </a:r>
            <a:r>
              <a:rPr lang="fa-IR" dirty="0"/>
              <a:t>باشد.</a:t>
            </a:r>
            <a:endParaRPr lang="en-US" dirty="0"/>
          </a:p>
        </p:txBody>
      </p:sp>
    </p:spTree>
    <p:extLst>
      <p:ext uri="{BB962C8B-B14F-4D97-AF65-F5344CB8AC3E}">
        <p14:creationId xmlns:p14="http://schemas.microsoft.com/office/powerpoint/2010/main" val="1950514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5200"/>
            <a:ext cx="9144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a:xfrm>
            <a:off x="1066800" y="0"/>
            <a:ext cx="71628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fa-IR" sz="3600" dirty="0" smtClean="0"/>
              <a:t>فاز های هشدار از نظر </a:t>
            </a:r>
            <a:r>
              <a:rPr lang="en-US" sz="3600" dirty="0" smtClean="0"/>
              <a:t>WHO</a:t>
            </a:r>
            <a:endParaRPr lang="fa-IR" sz="3600" dirty="0"/>
          </a:p>
        </p:txBody>
      </p:sp>
    </p:spTree>
    <p:extLst>
      <p:ext uri="{BB962C8B-B14F-4D97-AF65-F5344CB8AC3E}">
        <p14:creationId xmlns:p14="http://schemas.microsoft.com/office/powerpoint/2010/main" val="8089050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b="1" dirty="0"/>
              <a:t>راه </a:t>
            </a:r>
            <a:r>
              <a:rPr lang="fa-IR" b="1" dirty="0" smtClean="0"/>
              <a:t>های انتقال</a:t>
            </a:r>
            <a:r>
              <a:rPr lang="fa-IR" b="1" dirty="0"/>
              <a:t/>
            </a:r>
            <a:br>
              <a:rPr lang="fa-IR" b="1" dirty="0"/>
            </a:br>
            <a:endParaRPr lang="en-US" dirty="0"/>
          </a:p>
        </p:txBody>
      </p:sp>
      <p:sp>
        <p:nvSpPr>
          <p:cNvPr id="3" name="Content Placeholder 2"/>
          <p:cNvSpPr>
            <a:spLocks noGrp="1"/>
          </p:cNvSpPr>
          <p:nvPr>
            <p:ph idx="1"/>
          </p:nvPr>
        </p:nvSpPr>
        <p:spPr/>
        <p:txBody>
          <a:bodyPr>
            <a:normAutofit/>
          </a:bodyPr>
          <a:lstStyle/>
          <a:p>
            <a:pPr marL="0" indent="0" algn="r" rtl="1">
              <a:buNone/>
            </a:pPr>
            <a:r>
              <a:rPr lang="fa-IR" dirty="0" smtClean="0"/>
              <a:t>راه </a:t>
            </a:r>
            <a:r>
              <a:rPr lang="fa-IR" dirty="0"/>
              <a:t>انتقال بيماري بطور دقيق مشخص نمي باشد اما به نظر مي رسد كه از يكي از 4 راه ذيل منتقل مي گردد:</a:t>
            </a:r>
          </a:p>
          <a:p>
            <a:pPr marL="0" indent="0" algn="r" rtl="1">
              <a:buNone/>
            </a:pPr>
            <a:r>
              <a:rPr lang="fa-IR" dirty="0" smtClean="0"/>
              <a:t>1 </a:t>
            </a:r>
            <a:r>
              <a:rPr lang="fa-IR" dirty="0"/>
              <a:t>تماس مستقيم با فرد بيمار (تماسي و تنفسي)</a:t>
            </a:r>
          </a:p>
          <a:p>
            <a:pPr marL="0" indent="0" algn="r" rtl="1">
              <a:buNone/>
            </a:pPr>
            <a:r>
              <a:rPr lang="fa-IR" dirty="0" smtClean="0"/>
              <a:t>2 </a:t>
            </a:r>
            <a:r>
              <a:rPr lang="fa-IR" dirty="0"/>
              <a:t>تماس غير مستقيم با اشيائي كه با ترشحات تنفسي و يا ترشحات بدن بيمار شناخته شده آلوده شده باشد</a:t>
            </a:r>
          </a:p>
          <a:p>
            <a:pPr marL="0" indent="0" algn="r" rtl="1">
              <a:buNone/>
            </a:pPr>
            <a:r>
              <a:rPr lang="fa-IR" dirty="0" smtClean="0"/>
              <a:t>3 </a:t>
            </a:r>
            <a:r>
              <a:rPr lang="fa-IR" dirty="0"/>
              <a:t>تماس مستقيم با شتر يا حيوان آلوده، يا تماس غيرمستقيم با محيط الوده يا محصولات لبني غيرپاستوريزه </a:t>
            </a:r>
            <a:r>
              <a:rPr lang="fa-IR" dirty="0" smtClean="0"/>
              <a:t>وفرآورده </a:t>
            </a:r>
            <a:r>
              <a:rPr lang="fa-IR" dirty="0"/>
              <a:t>هاي آلوده دامي</a:t>
            </a:r>
          </a:p>
          <a:p>
            <a:pPr marL="0" indent="0" algn="r" rtl="1">
              <a:buNone/>
            </a:pPr>
            <a:r>
              <a:rPr lang="fa-IR" dirty="0" smtClean="0"/>
              <a:t>4 نوشيدني </a:t>
            </a:r>
            <a:r>
              <a:rPr lang="fa-IR" dirty="0"/>
              <a:t>ها و مواد غذايي غيرمطمئن در عربستان نيز در حال حاضر به عنوان منبع احتمالي مطرح گرديده است </a:t>
            </a:r>
            <a:r>
              <a:rPr lang="fa-IR" dirty="0" smtClean="0"/>
              <a:t>وتوصيه </a:t>
            </a:r>
            <a:r>
              <a:rPr lang="fa-IR" dirty="0"/>
              <a:t>شده است كه خريد و مصرف اين مواد خودداري </a:t>
            </a:r>
            <a:r>
              <a:rPr lang="fa-IR" dirty="0" smtClean="0"/>
              <a:t>شود</a:t>
            </a:r>
            <a:endParaRPr lang="en-US" dirty="0"/>
          </a:p>
        </p:txBody>
      </p:sp>
    </p:spTree>
    <p:extLst>
      <p:ext uri="{BB962C8B-B14F-4D97-AF65-F5344CB8AC3E}">
        <p14:creationId xmlns:p14="http://schemas.microsoft.com/office/powerpoint/2010/main" val="641380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3" y="363256"/>
            <a:ext cx="7773338" cy="1340285"/>
          </a:xfrm>
        </p:spPr>
        <p:txBody>
          <a:bodyPr>
            <a:normAutofit fontScale="90000"/>
          </a:bodyPr>
          <a:lstStyle/>
          <a:p>
            <a:r>
              <a:rPr lang="en-IN" sz="4000" b="1" dirty="0">
                <a:solidFill>
                  <a:srgbClr val="FF0000"/>
                </a:solidFill>
              </a:rPr>
              <a:t>Why palm tress in the MERS-</a:t>
            </a:r>
            <a:r>
              <a:rPr lang="en-IN" sz="4000" b="1" dirty="0" err="1">
                <a:solidFill>
                  <a:srgbClr val="FF0000"/>
                </a:solidFill>
              </a:rPr>
              <a:t>CoV</a:t>
            </a:r>
            <a:r>
              <a:rPr lang="en-IN" sz="4000" b="1" dirty="0">
                <a:solidFill>
                  <a:srgbClr val="FF0000"/>
                </a:solidFill>
              </a:rPr>
              <a:t> acquisition model</a:t>
            </a:r>
            <a:r>
              <a:rPr lang="en-IN" sz="4000" b="1" dirty="0" smtClean="0">
                <a:solidFill>
                  <a:srgbClr val="FF0000"/>
                </a:solidFill>
              </a:rPr>
              <a:t>...? A hypothesis?  </a:t>
            </a:r>
            <a:endParaRPr lang="en-IN" sz="4000" b="1" dirty="0">
              <a:solidFill>
                <a:srgbClr val="FF0000"/>
              </a:solidFill>
            </a:endParaRPr>
          </a:p>
        </p:txBody>
      </p:sp>
      <p:pic>
        <p:nvPicPr>
          <p:cNvPr id="6" name="Content Placeholder 5"/>
          <p:cNvPicPr>
            <a:picLocks noGrp="1" noChangeAspect="1"/>
          </p:cNvPicPr>
          <p:nvPr>
            <p:ph idx="1"/>
          </p:nvPr>
        </p:nvPicPr>
        <p:blipFill>
          <a:blip r:embed="rId2"/>
          <a:stretch>
            <a:fillRect/>
          </a:stretch>
        </p:blipFill>
        <p:spPr>
          <a:xfrm>
            <a:off x="0" y="1891431"/>
            <a:ext cx="9144000" cy="4966570"/>
          </a:xfrm>
          <a:prstGeom prst="rect">
            <a:avLst/>
          </a:prstGeom>
        </p:spPr>
      </p:pic>
    </p:spTree>
    <p:extLst>
      <p:ext uri="{BB962C8B-B14F-4D97-AF65-F5344CB8AC3E}">
        <p14:creationId xmlns:p14="http://schemas.microsoft.com/office/powerpoint/2010/main" val="39724527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r" rtl="1">
              <a:buNone/>
            </a:pPr>
            <a:r>
              <a:rPr lang="fa-IR" b="1" dirty="0"/>
              <a:t>دوره كمون:</a:t>
            </a:r>
          </a:p>
          <a:p>
            <a:pPr marL="0" indent="0" algn="r" rtl="1">
              <a:buNone/>
            </a:pPr>
            <a:r>
              <a:rPr lang="fa-IR" dirty="0"/>
              <a:t>بر اساس يافته هاي فعلي، دوره كمون بيماري از 2 تا 14 روز متغير مي باشد.</a:t>
            </a:r>
          </a:p>
          <a:p>
            <a:pPr marL="0" indent="0" algn="r" rtl="1">
              <a:buNone/>
            </a:pPr>
            <a:r>
              <a:rPr lang="fa-IR" b="1" dirty="0"/>
              <a:t>دوران واگيري:</a:t>
            </a:r>
          </a:p>
          <a:p>
            <a:pPr marL="0" indent="0" algn="r" rtl="1">
              <a:buNone/>
            </a:pPr>
            <a:r>
              <a:rPr lang="fa-IR" dirty="0"/>
              <a:t>بر اساس مطالعات فعلي به نظر نمي رسد كه بيماران بدون علامت و يا كساني كه در دوره كمون بيماري هستند و </a:t>
            </a:r>
            <a:r>
              <a:rPr lang="fa-IR" dirty="0" smtClean="0"/>
              <a:t>همچنين كساني </a:t>
            </a:r>
            <a:r>
              <a:rPr lang="fa-IR" dirty="0"/>
              <a:t>كه در نخستين مراحل علامتدار شدن باشند در انتقال بيماري نقشي داشته باشند.</a:t>
            </a:r>
            <a:endParaRPr lang="en-US" dirty="0"/>
          </a:p>
        </p:txBody>
      </p:sp>
    </p:spTree>
    <p:extLst>
      <p:ext uri="{BB962C8B-B14F-4D97-AF65-F5344CB8AC3E}">
        <p14:creationId xmlns:p14="http://schemas.microsoft.com/office/powerpoint/2010/main" val="2782910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sz="4800" b="1" dirty="0" smtClean="0">
                <a:solidFill>
                  <a:srgbClr val="FF0000"/>
                </a:solidFill>
              </a:rPr>
              <a:t>Common clinical presentations</a:t>
            </a:r>
            <a:endParaRPr lang="en-IN" sz="4800" b="1" dirty="0">
              <a:solidFill>
                <a:srgbClr val="FF0000"/>
              </a:solidFill>
            </a:endParaRPr>
          </a:p>
        </p:txBody>
      </p:sp>
      <p:sp>
        <p:nvSpPr>
          <p:cNvPr id="3" name="Content Placeholder 2"/>
          <p:cNvSpPr>
            <a:spLocks noGrp="1"/>
          </p:cNvSpPr>
          <p:nvPr>
            <p:ph idx="1"/>
          </p:nvPr>
        </p:nvSpPr>
        <p:spPr>
          <a:xfrm>
            <a:off x="153714" y="1813037"/>
            <a:ext cx="8304486" cy="3978165"/>
          </a:xfrm>
          <a:prstGeom prst="rect">
            <a:avLst/>
          </a:prstGeom>
        </p:spPr>
        <p:txBody>
          <a:bodyPr>
            <a:noAutofit/>
          </a:bodyPr>
          <a:lstStyle/>
          <a:p>
            <a:r>
              <a:rPr lang="en-IN" sz="2300" dirty="0"/>
              <a:t>common signs and symptoms include fever, chills/rigors, headache, non-productive cough, </a:t>
            </a:r>
            <a:r>
              <a:rPr lang="en-IN" sz="2300" dirty="0" err="1"/>
              <a:t>dyspnea</a:t>
            </a:r>
            <a:r>
              <a:rPr lang="en-IN" sz="2300" dirty="0"/>
              <a:t>, and myalgia. Other symptoms can include sore throat, </a:t>
            </a:r>
            <a:r>
              <a:rPr lang="en-IN" sz="2300" dirty="0" err="1"/>
              <a:t>coryza</a:t>
            </a:r>
            <a:r>
              <a:rPr lang="en-IN" sz="2300" dirty="0"/>
              <a:t>, nausea and vomiting, dizziness, sputum production, </a:t>
            </a:r>
            <a:r>
              <a:rPr lang="en-IN" sz="2300" dirty="0" err="1"/>
              <a:t>diarrhea</a:t>
            </a:r>
            <a:r>
              <a:rPr lang="en-IN" sz="2300" dirty="0"/>
              <a:t>, vomiting, and abdominal pain. Atypical presentations including mild respiratory illness without fever and diarrheal illness preceding development of pneumonia have been reported. Patients who progress to requiring admission to an intensive care unit (ICU) often have a history of a febrile upper respiratory tract illness with rapid progression to pneumonia within a week of illness onset.</a:t>
            </a:r>
          </a:p>
        </p:txBody>
      </p:sp>
    </p:spTree>
    <p:extLst>
      <p:ext uri="{BB962C8B-B14F-4D97-AF65-F5344CB8AC3E}">
        <p14:creationId xmlns:p14="http://schemas.microsoft.com/office/powerpoint/2010/main" val="14422885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rtl="1"/>
            <a:r>
              <a:rPr lang="en-US" sz="3600" dirty="0" smtClean="0"/>
              <a:t>MERS</a:t>
            </a:r>
            <a:r>
              <a:rPr lang="fa-IR" sz="3600" dirty="0" smtClean="0"/>
              <a:t> میتواند طیف گسترده ای از علایم از درگیری دستگاه تنفسی تا در گیری دستگاه گوارش ایجاد کند </a:t>
            </a:r>
            <a:endParaRPr lang="en-US" sz="3600" dirty="0"/>
          </a:p>
        </p:txBody>
      </p:sp>
      <p:sp>
        <p:nvSpPr>
          <p:cNvPr id="3" name="Content Placeholder 2"/>
          <p:cNvSpPr>
            <a:spLocks noGrp="1"/>
          </p:cNvSpPr>
          <p:nvPr>
            <p:ph idx="1"/>
          </p:nvPr>
        </p:nvSpPr>
        <p:spPr/>
        <p:txBody>
          <a:bodyPr>
            <a:normAutofit/>
          </a:bodyPr>
          <a:lstStyle/>
          <a:p>
            <a:pPr marL="0" indent="0" algn="r" rtl="1">
              <a:buNone/>
            </a:pPr>
            <a:r>
              <a:rPr lang="fa-IR" dirty="0"/>
              <a:t>در موارد شديد باعث عفونت پيشرونده ريه ها و نارسايي تنفسي، نارسايي كليوي و يا نارسايي چند ارگان گردند. هرچند بروز</a:t>
            </a:r>
          </a:p>
          <a:p>
            <a:pPr marL="0" indent="0" algn="r" rtl="1">
              <a:buNone/>
            </a:pPr>
            <a:r>
              <a:rPr lang="fa-IR" dirty="0"/>
              <a:t>تب و اسهال به تنهايي يافته چندان شايعي نمي باشد اما در مواردي (مخصوصا در شروع بيماري) تنها علامت بيمار ممكن</a:t>
            </a:r>
          </a:p>
          <a:p>
            <a:pPr marL="0" indent="0" algn="r" rtl="1">
              <a:buNone/>
            </a:pPr>
            <a:r>
              <a:rPr lang="fa-IR" dirty="0"/>
              <a:t>است تب يا تب و اسهال باشد. شايعترين تظاهرات بيماري تب و علائم تنفسي مي باشد. برخي بررسي ها نشان داده است </a:t>
            </a:r>
            <a:r>
              <a:rPr lang="fa-IR" dirty="0" smtClean="0"/>
              <a:t>كه </a:t>
            </a:r>
            <a:r>
              <a:rPr lang="fa-IR" dirty="0"/>
              <a:t>لمفوپني نسبي در اوايل بيماري مي تواند وجود داشته باشد و اگر در سير بيماري </a:t>
            </a:r>
            <a:r>
              <a:rPr lang="fa-IR" dirty="0" smtClean="0"/>
              <a:t>افزايش </a:t>
            </a:r>
            <a:r>
              <a:rPr lang="en-US" dirty="0" smtClean="0"/>
              <a:t>INR</a:t>
            </a:r>
            <a:r>
              <a:rPr lang="fa-IR" dirty="0" smtClean="0"/>
              <a:t> ؛ </a:t>
            </a:r>
            <a:r>
              <a:rPr lang="fa-IR" dirty="0"/>
              <a:t>ترومبوسيتوپني و </a:t>
            </a:r>
            <a:r>
              <a:rPr lang="fa-IR" dirty="0" smtClean="0"/>
              <a:t>لكوسيتوز</a:t>
            </a:r>
            <a:r>
              <a:rPr lang="fa-IR" dirty="0"/>
              <a:t>بروز يابد پيش آگهي مناسبي ندارد. افزايش آنزيمهاي كبد و كراتينين مي تواند شواهدي به نفع اسيب كبد و كليه باشد</a:t>
            </a:r>
          </a:p>
        </p:txBody>
      </p:sp>
    </p:spTree>
    <p:extLst>
      <p:ext uri="{BB962C8B-B14F-4D97-AF65-F5344CB8AC3E}">
        <p14:creationId xmlns:p14="http://schemas.microsoft.com/office/powerpoint/2010/main" val="95296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5400" b="1" dirty="0" smtClean="0">
                <a:solidFill>
                  <a:srgbClr val="FF0000"/>
                </a:solidFill>
              </a:rPr>
              <a:t>Radiological findings </a:t>
            </a:r>
            <a:endParaRPr lang="en-IN" sz="5400" b="1" dirty="0">
              <a:solidFill>
                <a:srgbClr val="FF0000"/>
              </a:solidFill>
            </a:endParaRPr>
          </a:p>
        </p:txBody>
      </p:sp>
      <p:sp>
        <p:nvSpPr>
          <p:cNvPr id="3" name="Content Placeholder 2"/>
          <p:cNvSpPr>
            <a:spLocks noGrp="1"/>
          </p:cNvSpPr>
          <p:nvPr>
            <p:ph sz="half" idx="1"/>
          </p:nvPr>
        </p:nvSpPr>
        <p:spPr>
          <a:xfrm>
            <a:off x="236482" y="1860332"/>
            <a:ext cx="4278368" cy="3930868"/>
          </a:xfrm>
          <a:prstGeom prst="rect">
            <a:avLst/>
          </a:prstGeom>
        </p:spPr>
        <p:txBody>
          <a:bodyPr>
            <a:noAutofit/>
          </a:bodyPr>
          <a:lstStyle/>
          <a:p>
            <a:r>
              <a:rPr lang="en-IN" sz="2200" dirty="0"/>
              <a:t> Radiographic findings may include unilateral or bilateral patchy densities or opacities, interstitial infiltrates, consolidation, and pleural effusions. Rapid progression to acute respiratory failure, acute respiratory distress syndrome (ARDS), </a:t>
            </a:r>
          </a:p>
        </p:txBody>
      </p:sp>
      <p:pic>
        <p:nvPicPr>
          <p:cNvPr id="5" name="Content Placeholder 4"/>
          <p:cNvPicPr>
            <a:picLocks noGrp="1" noChangeAspect="1"/>
          </p:cNvPicPr>
          <p:nvPr>
            <p:ph sz="half" idx="2"/>
          </p:nvPr>
        </p:nvPicPr>
        <p:blipFill>
          <a:blip r:embed="rId2"/>
          <a:stretch>
            <a:fillRect/>
          </a:stretch>
        </p:blipFill>
        <p:spPr>
          <a:xfrm>
            <a:off x="4687867" y="2016693"/>
            <a:ext cx="4219652" cy="4571999"/>
          </a:xfrm>
          <a:prstGeom prst="rect">
            <a:avLst/>
          </a:prstGeom>
        </p:spPr>
      </p:pic>
    </p:spTree>
    <p:extLst>
      <p:ext uri="{BB962C8B-B14F-4D97-AF65-F5344CB8AC3E}">
        <p14:creationId xmlns:p14="http://schemas.microsoft.com/office/powerpoint/2010/main" val="28311673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5400" b="1" dirty="0">
                <a:solidFill>
                  <a:srgbClr val="FF0000"/>
                </a:solidFill>
              </a:rPr>
              <a:t>Co-infections in </a:t>
            </a:r>
            <a:r>
              <a:rPr lang="en-IN" sz="5400" b="1" dirty="0" smtClean="0">
                <a:solidFill>
                  <a:srgbClr val="FF0000"/>
                </a:solidFill>
              </a:rPr>
              <a:t>MERS  </a:t>
            </a:r>
            <a:endParaRPr lang="en-IN" sz="5400" b="1" dirty="0">
              <a:solidFill>
                <a:srgbClr val="FF0000"/>
              </a:solidFill>
            </a:endParaRPr>
          </a:p>
        </p:txBody>
      </p:sp>
      <p:sp>
        <p:nvSpPr>
          <p:cNvPr id="3" name="Content Placeholder 2"/>
          <p:cNvSpPr>
            <a:spLocks noGrp="1"/>
          </p:cNvSpPr>
          <p:nvPr>
            <p:ph sz="quarter" idx="4294967295"/>
          </p:nvPr>
        </p:nvSpPr>
        <p:spPr>
          <a:xfrm>
            <a:off x="283780" y="2214697"/>
            <a:ext cx="4231071" cy="4406823"/>
          </a:xfrm>
          <a:prstGeom prst="rect">
            <a:avLst/>
          </a:prstGeom>
        </p:spPr>
        <p:txBody>
          <a:bodyPr>
            <a:noAutofit/>
          </a:bodyPr>
          <a:lstStyle/>
          <a:p>
            <a:r>
              <a:rPr lang="en-IN" sz="2200" dirty="0" smtClean="0"/>
              <a:t>Co-infection </a:t>
            </a:r>
            <a:r>
              <a:rPr lang="en-IN" sz="2200" dirty="0"/>
              <a:t>with other respiratory viruses and a few cases of co-infection with community-acquired bacteria at admission has been reported; nosocomial bacterial and fungal infections have been reported in mechanically-ventilated patients. </a:t>
            </a:r>
          </a:p>
        </p:txBody>
      </p:sp>
      <p:pic>
        <p:nvPicPr>
          <p:cNvPr id="7" name="Content Placeholder 6"/>
          <p:cNvPicPr>
            <a:picLocks noGrp="1" noChangeAspect="1"/>
          </p:cNvPicPr>
          <p:nvPr>
            <p:ph sz="quarter" idx="4294967295"/>
          </p:nvPr>
        </p:nvPicPr>
        <p:blipFill>
          <a:blip r:embed="rId2"/>
          <a:stretch>
            <a:fillRect/>
          </a:stretch>
        </p:blipFill>
        <p:spPr>
          <a:xfrm>
            <a:off x="4639150" y="1891432"/>
            <a:ext cx="4221073" cy="4730087"/>
          </a:xfrm>
          <a:prstGeom prst="rect">
            <a:avLst/>
          </a:prstGeom>
        </p:spPr>
      </p:pic>
    </p:spTree>
    <p:extLst>
      <p:ext uri="{BB962C8B-B14F-4D97-AF65-F5344CB8AC3E}">
        <p14:creationId xmlns:p14="http://schemas.microsoft.com/office/powerpoint/2010/main" val="24025307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27584" y="1916832"/>
            <a:ext cx="7175351" cy="1793167"/>
          </a:xfrm>
        </p:spPr>
        <p:txBody>
          <a:bodyPr>
            <a:noAutofit/>
          </a:bodyPr>
          <a:lstStyle/>
          <a:p>
            <a:pPr rtl="0"/>
            <a:r>
              <a:rPr lang="en-US" sz="2800" b="0" dirty="0"/>
              <a:t>World </a:t>
            </a:r>
            <a:r>
              <a:rPr lang="en-US" sz="2800" b="0" dirty="0" smtClean="0"/>
              <a:t>emergence </a:t>
            </a:r>
            <a:r>
              <a:rPr lang="en-US" sz="2800" b="0" dirty="0"/>
              <a:t>of </a:t>
            </a:r>
            <a:r>
              <a:rPr lang="en-US" sz="2800" b="0" dirty="0" smtClean="0"/>
              <a:t>two</a:t>
            </a:r>
            <a:r>
              <a:rPr lang="en-US" sz="2800" b="0" dirty="0"/>
              <a:t/>
            </a:r>
            <a:br>
              <a:rPr lang="en-US" sz="2800" b="0" dirty="0"/>
            </a:br>
            <a:r>
              <a:rPr lang="en-US" sz="2800" b="0" dirty="0" smtClean="0"/>
              <a:t>exceptional </a:t>
            </a:r>
            <a:r>
              <a:rPr lang="en-US" sz="2800" b="0" dirty="0"/>
              <a:t>new virus </a:t>
            </a:r>
            <a:r>
              <a:rPr lang="en-US" sz="2800" b="0" dirty="0" smtClean="0"/>
              <a:t>infections cause Acute respiratory </a:t>
            </a:r>
            <a:r>
              <a:rPr lang="en-IN" sz="2800" dirty="0"/>
              <a:t>distress </a:t>
            </a:r>
            <a:r>
              <a:rPr lang="en-US" sz="2800" b="0" dirty="0" smtClean="0"/>
              <a:t>syndrome </a:t>
            </a:r>
            <a:r>
              <a:rPr lang="en-US" sz="2800" b="0" dirty="0"/>
              <a:t/>
            </a:r>
            <a:br>
              <a:rPr lang="en-US" sz="2800" b="0" dirty="0"/>
            </a:br>
            <a:r>
              <a:rPr lang="en-US" sz="2800" b="0" dirty="0"/>
              <a:t>– Avian influenza </a:t>
            </a:r>
            <a:r>
              <a:rPr lang="en-US" sz="2800" b="0" dirty="0" smtClean="0"/>
              <a:t>A</a:t>
            </a:r>
            <a:r>
              <a:rPr lang="en-US" sz="2800" b="0" dirty="0"/>
              <a:t/>
            </a:r>
            <a:br>
              <a:rPr lang="en-US" sz="2800" b="0" dirty="0"/>
            </a:br>
            <a:r>
              <a:rPr lang="en-US" sz="2800" b="0" dirty="0"/>
              <a:t>– Novel coronavirus</a:t>
            </a:r>
            <a:endParaRPr lang="fa-IR" sz="2800" dirty="0"/>
          </a:p>
        </p:txBody>
      </p:sp>
      <p:sp>
        <p:nvSpPr>
          <p:cNvPr id="2" name="Subtitle 1"/>
          <p:cNvSpPr>
            <a:spLocks noGrp="1"/>
          </p:cNvSpPr>
          <p:nvPr>
            <p:ph type="subTitle" idx="1"/>
          </p:nvPr>
        </p:nvSpPr>
        <p:spPr/>
        <p:txBody>
          <a:bodyPr/>
          <a:lstStyle/>
          <a:p>
            <a:r>
              <a:rPr lang="fa-IR" dirty="0" smtClean="0"/>
              <a:t>دکتر سید اسماعیل مقدس پور</a:t>
            </a:r>
            <a:endParaRPr lang="fa-IR" dirty="0"/>
          </a:p>
        </p:txBody>
      </p:sp>
    </p:spTree>
    <p:extLst>
      <p:ext uri="{BB962C8B-B14F-4D97-AF65-F5344CB8AC3E}">
        <p14:creationId xmlns:p14="http://schemas.microsoft.com/office/powerpoint/2010/main" val="38320540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rtl="1"/>
            <a:r>
              <a:rPr lang="fa-IR" sz="2800" dirty="0"/>
              <a:t>مورد مظنون یا مشکوک به </a:t>
            </a:r>
            <a:r>
              <a:rPr lang="en-US" sz="2800" dirty="0"/>
              <a:t>MERS</a:t>
            </a:r>
            <a:r>
              <a:rPr lang="fa-IR" sz="2800" dirty="0"/>
              <a:t>(فردی که نیاز به نونه گیری از نظر کوروناویروس دارد</a:t>
            </a:r>
            <a:r>
              <a:rPr lang="fa-IR" sz="2800" dirty="0" smtClean="0"/>
              <a:t>)</a:t>
            </a:r>
            <a:endParaRPr lang="en-US" sz="2800" dirty="0"/>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23793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sz="4800" b="1" dirty="0">
                <a:solidFill>
                  <a:srgbClr val="FF0000"/>
                </a:solidFill>
              </a:rPr>
              <a:t>Patient Under Investigation (PUI)</a:t>
            </a:r>
          </a:p>
        </p:txBody>
      </p:sp>
      <p:sp>
        <p:nvSpPr>
          <p:cNvPr id="3" name="Content Placeholder 2"/>
          <p:cNvSpPr>
            <a:spLocks noGrp="1"/>
          </p:cNvSpPr>
          <p:nvPr>
            <p:ph sz="half" idx="1"/>
          </p:nvPr>
        </p:nvSpPr>
        <p:spPr>
          <a:xfrm>
            <a:off x="0" y="1813037"/>
            <a:ext cx="4514850" cy="3978165"/>
          </a:xfrm>
          <a:prstGeom prst="rect">
            <a:avLst/>
          </a:prstGeom>
        </p:spPr>
        <p:txBody>
          <a:bodyPr>
            <a:noAutofit/>
          </a:bodyPr>
          <a:lstStyle/>
          <a:p>
            <a:r>
              <a:rPr lang="en-IN" sz="2500" dirty="0"/>
              <a:t>A patient under investigation (PUI) is a person with the following </a:t>
            </a:r>
            <a:r>
              <a:rPr lang="en-IN" sz="2500" dirty="0" smtClean="0"/>
              <a:t>characteristics: Fever </a:t>
            </a:r>
            <a:r>
              <a:rPr lang="en-IN" sz="2500" dirty="0"/>
              <a:t>(≥38°C, 100.4°F) and pneumonia or acute respiratory distress syndrome (based on clinical or radiological evidence)</a:t>
            </a:r>
          </a:p>
        </p:txBody>
      </p:sp>
      <p:pic>
        <p:nvPicPr>
          <p:cNvPr id="5" name="Content Placeholder 4"/>
          <p:cNvPicPr>
            <a:picLocks noGrp="1" noChangeAspect="1"/>
          </p:cNvPicPr>
          <p:nvPr>
            <p:ph sz="half" idx="2"/>
          </p:nvPr>
        </p:nvPicPr>
        <p:blipFill>
          <a:blip r:embed="rId2"/>
          <a:stretch>
            <a:fillRect/>
          </a:stretch>
        </p:blipFill>
        <p:spPr>
          <a:xfrm>
            <a:off x="4514851" y="2054268"/>
            <a:ext cx="4231449" cy="4446740"/>
          </a:xfrm>
          <a:prstGeom prst="rect">
            <a:avLst/>
          </a:prstGeom>
        </p:spPr>
      </p:pic>
    </p:spTree>
    <p:extLst>
      <p:ext uri="{BB962C8B-B14F-4D97-AF65-F5344CB8AC3E}">
        <p14:creationId xmlns:p14="http://schemas.microsoft.com/office/powerpoint/2010/main" val="27576643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IN" sz="4800" b="1" dirty="0">
                <a:solidFill>
                  <a:srgbClr val="FF0000"/>
                </a:solidFill>
              </a:rPr>
              <a:t>Patient Under Investigation (PUI)</a:t>
            </a:r>
          </a:p>
        </p:txBody>
      </p:sp>
      <p:sp>
        <p:nvSpPr>
          <p:cNvPr id="6" name="Content Placeholder 5"/>
          <p:cNvSpPr>
            <a:spLocks noGrp="1"/>
          </p:cNvSpPr>
          <p:nvPr>
            <p:ph sz="half" idx="1"/>
          </p:nvPr>
        </p:nvSpPr>
        <p:spPr>
          <a:xfrm>
            <a:off x="236482" y="2214694"/>
            <a:ext cx="4278368" cy="4391058"/>
          </a:xfrm>
          <a:prstGeom prst="rect">
            <a:avLst/>
          </a:prstGeom>
        </p:spPr>
        <p:txBody>
          <a:bodyPr>
            <a:normAutofit fontScale="85000" lnSpcReduction="20000"/>
          </a:bodyPr>
          <a:lstStyle/>
          <a:p>
            <a:r>
              <a:rPr lang="en-IN" dirty="0"/>
              <a:t>a history of travel from countries in or near the Arabian </a:t>
            </a:r>
            <a:r>
              <a:rPr lang="en-IN" dirty="0" smtClean="0"/>
              <a:t>Peninsula </a:t>
            </a:r>
            <a:r>
              <a:rPr lang="en-IN" dirty="0"/>
              <a:t>within 14 days before symptom onset, OR</a:t>
            </a:r>
          </a:p>
          <a:p>
            <a:r>
              <a:rPr lang="en-IN" dirty="0"/>
              <a:t>close </a:t>
            </a:r>
            <a:r>
              <a:rPr lang="en-IN" dirty="0" smtClean="0"/>
              <a:t>contact </a:t>
            </a:r>
            <a:r>
              <a:rPr lang="en-IN" dirty="0"/>
              <a:t>with a symptomatic </a:t>
            </a:r>
            <a:r>
              <a:rPr lang="en-IN" dirty="0" smtClean="0"/>
              <a:t>traveller </a:t>
            </a:r>
            <a:r>
              <a:rPr lang="en-IN" dirty="0"/>
              <a:t>who developed fever and acute respiratory illness (not necessarily pneumonia) within 14 days after traveling from countries in or near the Arabian Peninsula</a:t>
            </a:r>
          </a:p>
        </p:txBody>
      </p:sp>
      <p:pic>
        <p:nvPicPr>
          <p:cNvPr id="2" name="Content Placeholder 1"/>
          <p:cNvPicPr>
            <a:picLocks noGrp="1" noChangeAspect="1"/>
          </p:cNvPicPr>
          <p:nvPr>
            <p:ph sz="half" idx="2"/>
          </p:nvPr>
        </p:nvPicPr>
        <p:blipFill>
          <a:blip r:embed="rId2"/>
          <a:stretch>
            <a:fillRect/>
          </a:stretch>
        </p:blipFill>
        <p:spPr>
          <a:xfrm>
            <a:off x="4629151" y="2066798"/>
            <a:ext cx="4126544" cy="4371583"/>
          </a:xfrm>
          <a:prstGeom prst="rect">
            <a:avLst/>
          </a:prstGeom>
          <a:ln>
            <a:noFill/>
          </a:ln>
          <a:effectLst>
            <a:softEdge rad="112500"/>
          </a:effectLst>
        </p:spPr>
      </p:pic>
    </p:spTree>
    <p:extLst>
      <p:ext uri="{BB962C8B-B14F-4D97-AF65-F5344CB8AC3E}">
        <p14:creationId xmlns:p14="http://schemas.microsoft.com/office/powerpoint/2010/main" val="27666236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b="1" dirty="0">
                <a:solidFill>
                  <a:srgbClr val="FF0000"/>
                </a:solidFill>
              </a:rPr>
              <a:t>Patient Under Investigation (PUI)</a:t>
            </a:r>
          </a:p>
        </p:txBody>
      </p:sp>
      <p:sp>
        <p:nvSpPr>
          <p:cNvPr id="3" name="Content Placeholder 2"/>
          <p:cNvSpPr>
            <a:spLocks noGrp="1"/>
          </p:cNvSpPr>
          <p:nvPr>
            <p:ph sz="half" idx="1"/>
          </p:nvPr>
        </p:nvSpPr>
        <p:spPr>
          <a:xfrm>
            <a:off x="307429" y="1891430"/>
            <a:ext cx="4207423" cy="3899770"/>
          </a:xfrm>
          <a:prstGeom prst="rect">
            <a:avLst/>
          </a:prstGeom>
        </p:spPr>
        <p:txBody>
          <a:bodyPr>
            <a:noAutofit/>
          </a:bodyPr>
          <a:lstStyle/>
          <a:p>
            <a:r>
              <a:rPr lang="en-IN" sz="2200" dirty="0"/>
              <a:t>a member of a cluster of patients with severe acute respiratory illness (e.g. fever and pneumonia requiring hospitalization) of unknown </a:t>
            </a:r>
            <a:r>
              <a:rPr lang="en-IN" sz="2200" dirty="0" smtClean="0"/>
              <a:t>aetiology </a:t>
            </a:r>
            <a:r>
              <a:rPr lang="en-IN" sz="2200" dirty="0"/>
              <a:t>in which MERS-</a:t>
            </a:r>
            <a:r>
              <a:rPr lang="en-IN" sz="2200" dirty="0" err="1"/>
              <a:t>CoV</a:t>
            </a:r>
            <a:r>
              <a:rPr lang="en-IN" sz="2200" dirty="0"/>
              <a:t> is being evaluated, in consultation with state and local health departments.</a:t>
            </a:r>
          </a:p>
        </p:txBody>
      </p:sp>
      <p:pic>
        <p:nvPicPr>
          <p:cNvPr id="5" name="Content Placeholder 4"/>
          <p:cNvPicPr>
            <a:picLocks noGrp="1" noChangeAspect="1"/>
          </p:cNvPicPr>
          <p:nvPr>
            <p:ph sz="half" idx="2"/>
          </p:nvPr>
        </p:nvPicPr>
        <p:blipFill>
          <a:blip r:embed="rId2"/>
          <a:stretch>
            <a:fillRect/>
          </a:stretch>
        </p:blipFill>
        <p:spPr>
          <a:xfrm>
            <a:off x="4629150" y="1891430"/>
            <a:ext cx="4286250" cy="4734838"/>
          </a:xfrm>
          <a:prstGeom prst="rect">
            <a:avLst/>
          </a:prstGeom>
          <a:ln>
            <a:noFill/>
          </a:ln>
          <a:effectLst>
            <a:softEdge rad="112500"/>
          </a:effectLst>
        </p:spPr>
      </p:pic>
    </p:spTree>
    <p:extLst>
      <p:ext uri="{BB962C8B-B14F-4D97-AF65-F5344CB8AC3E}">
        <p14:creationId xmlns:p14="http://schemas.microsoft.com/office/powerpoint/2010/main" val="6150897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400800"/>
          </a:xfrm>
        </p:spPr>
        <p:txBody>
          <a:bodyPr>
            <a:noAutofit/>
          </a:bodyPr>
          <a:lstStyle/>
          <a:p>
            <a:pPr marL="0" indent="0" algn="r" rtl="1">
              <a:buNone/>
            </a:pPr>
            <a:r>
              <a:rPr lang="fa-IR" sz="2800" dirty="0" smtClean="0">
                <a:latin typeface="Angsana New" pitchFamily="18" charset="-34"/>
              </a:rPr>
              <a:t>1-سابقه </a:t>
            </a:r>
            <a:r>
              <a:rPr lang="fa-IR" sz="2800" dirty="0">
                <a:latin typeface="Angsana New" pitchFamily="18" charset="-34"/>
              </a:rPr>
              <a:t>سفر به كشورهاي واقع در </a:t>
            </a:r>
            <a:r>
              <a:rPr lang="fa-IR" sz="2800" dirty="0" smtClean="0">
                <a:latin typeface="Angsana New" pitchFamily="18" charset="-34"/>
              </a:rPr>
              <a:t>شبه </a:t>
            </a:r>
            <a:r>
              <a:rPr lang="fa-IR" sz="2800" dirty="0">
                <a:latin typeface="Angsana New" pitchFamily="18" charset="-34"/>
              </a:rPr>
              <a:t>جزيره عربستان آن كه در حال حاضر </a:t>
            </a:r>
            <a:r>
              <a:rPr lang="fa-IR" sz="2800" dirty="0" smtClean="0">
                <a:latin typeface="Angsana New" pitchFamily="18" charset="-34"/>
              </a:rPr>
              <a:t>ويروس </a:t>
            </a:r>
            <a:r>
              <a:rPr lang="en-US" sz="2800" dirty="0" smtClean="0">
                <a:latin typeface="Angsana New" pitchFamily="18" charset="-34"/>
                <a:cs typeface="Angsana New" pitchFamily="18" charset="-34"/>
              </a:rPr>
              <a:t>MERS</a:t>
            </a:r>
            <a:r>
              <a:rPr lang="fa-IR" sz="2800" dirty="0" smtClean="0">
                <a:latin typeface="Angsana New" pitchFamily="18" charset="-34"/>
              </a:rPr>
              <a:t>درانجا در حال گردش است </a:t>
            </a:r>
            <a:r>
              <a:rPr lang="fa-IR" sz="2800" dirty="0">
                <a:latin typeface="Angsana New" pitchFamily="18" charset="-34"/>
              </a:rPr>
              <a:t>شامل عربستان، اردن، امارات متحده عربي، عمان، قطر، يمن (كويت، بحرين, عراق، لبنان در حال </a:t>
            </a:r>
            <a:r>
              <a:rPr lang="fa-IR" sz="2800" dirty="0" smtClean="0">
                <a:latin typeface="Angsana New" pitchFamily="18" charset="-34"/>
              </a:rPr>
              <a:t>حاضرمشمول </a:t>
            </a:r>
            <a:r>
              <a:rPr lang="fa-IR" sz="2800" dirty="0">
                <a:latin typeface="Angsana New" pitchFamily="18" charset="-34"/>
              </a:rPr>
              <a:t>اين دستورالعمل نيستند و در صورت اضافه شدن در آينده اعلام خواهند </a:t>
            </a:r>
            <a:r>
              <a:rPr lang="fa-IR" sz="2800" dirty="0" smtClean="0">
                <a:latin typeface="Angsana New" pitchFamily="18" charset="-34"/>
              </a:rPr>
              <a:t>شد)</a:t>
            </a:r>
          </a:p>
          <a:p>
            <a:pPr marL="0" indent="0" algn="r" rtl="1">
              <a:buNone/>
            </a:pPr>
            <a:endParaRPr lang="fa-IR" sz="2800" dirty="0" smtClean="0">
              <a:latin typeface="Angsana New" pitchFamily="18" charset="-34"/>
              <a:cs typeface="+mj-cs"/>
            </a:endParaRPr>
          </a:p>
          <a:p>
            <a:pPr marL="0" indent="0" algn="r" rtl="1">
              <a:buNone/>
            </a:pPr>
            <a:r>
              <a:rPr lang="fa-IR" sz="2800" dirty="0" smtClean="0">
                <a:latin typeface="Angsana New" pitchFamily="18" charset="-34"/>
                <a:cs typeface="+mj-cs"/>
              </a:rPr>
              <a:t>2- تماس نزدیک با مسافری که در عرض 14 روز بعد از مسافرت به یکی از کشورهای فوق دچار هر درجه از نشان های بیماریهای تنفسی شده است.</a:t>
            </a:r>
          </a:p>
          <a:p>
            <a:pPr marL="0" indent="0" algn="r" rtl="1">
              <a:buNone/>
            </a:pPr>
            <a:endParaRPr lang="fa-IR" sz="2800" dirty="0" smtClean="0">
              <a:latin typeface="Angsana New" pitchFamily="18" charset="-34"/>
              <a:cs typeface="Arabic Typesetting" pitchFamily="66" charset="-78"/>
            </a:endParaRPr>
          </a:p>
          <a:p>
            <a:pPr marL="0" indent="0" algn="r" rtl="1">
              <a:buNone/>
            </a:pPr>
            <a:r>
              <a:rPr lang="fa-IR" sz="2800" dirty="0" smtClean="0">
                <a:latin typeface="Angsana New" pitchFamily="18" charset="-34"/>
                <a:cs typeface="+mj-cs"/>
              </a:rPr>
              <a:t>3-عضو</a:t>
            </a:r>
            <a:r>
              <a:rPr lang="fa-IR" sz="2800" dirty="0" smtClean="0">
                <a:latin typeface="Angsana New" pitchFamily="18" charset="-34"/>
              </a:rPr>
              <a:t> </a:t>
            </a:r>
            <a:r>
              <a:rPr lang="fa-IR" sz="2800" dirty="0">
                <a:latin typeface="Angsana New" pitchFamily="18" charset="-34"/>
              </a:rPr>
              <a:t>يك خوشه از بيماراني باشد كه دچار بيماري تنفسي حاد </a:t>
            </a:r>
            <a:r>
              <a:rPr lang="fa-IR" sz="2800" dirty="0" smtClean="0">
                <a:latin typeface="Angsana New" pitchFamily="18" charset="-34"/>
              </a:rPr>
              <a:t>شديد </a:t>
            </a:r>
            <a:r>
              <a:rPr lang="fa-IR" sz="2800" dirty="0"/>
              <a:t>با علت نامعلوم كه نياز به </a:t>
            </a:r>
            <a:r>
              <a:rPr lang="fa-IR" sz="2800" dirty="0" smtClean="0"/>
              <a:t>بستري </a:t>
            </a:r>
            <a:r>
              <a:rPr lang="fa-IR" sz="2800" dirty="0" smtClean="0">
                <a:latin typeface="Angsana New" pitchFamily="18" charset="-34"/>
              </a:rPr>
              <a:t>داشته </a:t>
            </a:r>
            <a:r>
              <a:rPr lang="fa-IR" sz="2800" dirty="0">
                <a:latin typeface="Angsana New" pitchFamily="18" charset="-34"/>
              </a:rPr>
              <a:t>اند باشدكه علت بيماري آن خوشه از بيماران (علي رغم بررسي هاي گوناگون بر روي عوامل بيماريزاي </a:t>
            </a:r>
            <a:r>
              <a:rPr lang="fa-IR" sz="2800" dirty="0" smtClean="0">
                <a:latin typeface="Angsana New" pitchFamily="18" charset="-34"/>
              </a:rPr>
              <a:t>شايع محتمل)نامعلوم مانده است.</a:t>
            </a:r>
            <a:endParaRPr lang="en-US" sz="2800" dirty="0">
              <a:latin typeface="Angsana New" pitchFamily="18" charset="-34"/>
              <a:cs typeface="Angsana New" pitchFamily="18" charset="-34"/>
            </a:endParaRPr>
          </a:p>
        </p:txBody>
      </p:sp>
    </p:spTree>
    <p:extLst>
      <p:ext uri="{BB962C8B-B14F-4D97-AF65-F5344CB8AC3E}">
        <p14:creationId xmlns:p14="http://schemas.microsoft.com/office/powerpoint/2010/main" val="19781932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sz="4800" b="1" dirty="0" smtClean="0">
                <a:solidFill>
                  <a:srgbClr val="FF0000"/>
                </a:solidFill>
              </a:rPr>
              <a:t>When </a:t>
            </a:r>
            <a:r>
              <a:rPr lang="en-IN" sz="4800" b="1" dirty="0">
                <a:solidFill>
                  <a:srgbClr val="FF0000"/>
                </a:solidFill>
              </a:rPr>
              <a:t>to consider as  MERS-</a:t>
            </a:r>
            <a:r>
              <a:rPr lang="en-IN" sz="4800" b="1" dirty="0" err="1">
                <a:solidFill>
                  <a:srgbClr val="FF0000"/>
                </a:solidFill>
              </a:rPr>
              <a:t>CoV</a:t>
            </a:r>
            <a:r>
              <a:rPr lang="en-IN" sz="4800" b="1" dirty="0">
                <a:solidFill>
                  <a:srgbClr val="FF0000"/>
                </a:solidFill>
              </a:rPr>
              <a:t> Infection </a:t>
            </a:r>
          </a:p>
        </p:txBody>
      </p:sp>
      <p:sp>
        <p:nvSpPr>
          <p:cNvPr id="5" name="Content Placeholder 4"/>
          <p:cNvSpPr>
            <a:spLocks noGrp="1"/>
          </p:cNvSpPr>
          <p:nvPr>
            <p:ph sz="quarter" idx="4294967295"/>
          </p:nvPr>
        </p:nvSpPr>
        <p:spPr>
          <a:xfrm>
            <a:off x="106418" y="2065283"/>
            <a:ext cx="8351783" cy="3725916"/>
          </a:xfrm>
          <a:prstGeom prst="rect">
            <a:avLst/>
          </a:prstGeom>
        </p:spPr>
        <p:txBody>
          <a:bodyPr>
            <a:noAutofit/>
          </a:bodyPr>
          <a:lstStyle/>
          <a:p>
            <a:r>
              <a:rPr lang="en-IN" sz="2600" dirty="0" smtClean="0"/>
              <a:t>Clusters </a:t>
            </a:r>
            <a:r>
              <a:rPr lang="en-IN" sz="2600" dirty="0"/>
              <a:t>of patients with severe acute respiratory illness (e.g., fever and pneumonia requiring hospitalization) without recognized links to a case of MERS-</a:t>
            </a:r>
            <a:r>
              <a:rPr lang="en-IN" sz="2600" dirty="0" err="1"/>
              <a:t>CoV</a:t>
            </a:r>
            <a:r>
              <a:rPr lang="en-IN" sz="2600" dirty="0"/>
              <a:t> infection or to </a:t>
            </a:r>
            <a:r>
              <a:rPr lang="en-IN" sz="2600" dirty="0" smtClean="0"/>
              <a:t>travellers </a:t>
            </a:r>
            <a:r>
              <a:rPr lang="en-IN" sz="2600" dirty="0"/>
              <a:t>from countries in or near the Arabian Peninsula should be evaluated for common respiratory pathogens.3 If the illnesses remain unexplained, providers should consider testing for MERS-</a:t>
            </a:r>
            <a:r>
              <a:rPr lang="en-IN" sz="2600" dirty="0" err="1"/>
              <a:t>CoV</a:t>
            </a:r>
            <a:r>
              <a:rPr lang="en-IN" sz="2600" dirty="0"/>
              <a:t>, in consultation with state and local health departments.</a:t>
            </a:r>
          </a:p>
        </p:txBody>
      </p:sp>
    </p:spTree>
    <p:extLst>
      <p:ext uri="{BB962C8B-B14F-4D97-AF65-F5344CB8AC3E}">
        <p14:creationId xmlns:p14="http://schemas.microsoft.com/office/powerpoint/2010/main" val="27652629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b="1" dirty="0" smtClean="0"/>
              <a:t>مورد محتمل اول</a:t>
            </a:r>
            <a:endParaRPr lang="en-US" dirty="0"/>
          </a:p>
        </p:txBody>
      </p:sp>
      <p:sp>
        <p:nvSpPr>
          <p:cNvPr id="3" name="Content Placeholder 2"/>
          <p:cNvSpPr>
            <a:spLocks noGrp="1"/>
          </p:cNvSpPr>
          <p:nvPr>
            <p:ph idx="1"/>
          </p:nvPr>
        </p:nvSpPr>
        <p:spPr>
          <a:xfrm>
            <a:off x="457200" y="1600200"/>
            <a:ext cx="8229600" cy="4876800"/>
          </a:xfrm>
        </p:spPr>
        <p:txBody>
          <a:bodyPr>
            <a:normAutofit/>
          </a:bodyPr>
          <a:lstStyle/>
          <a:p>
            <a:pPr marL="0" indent="0" algn="r" rtl="1">
              <a:buNone/>
            </a:pPr>
            <a:r>
              <a:rPr lang="fa-IR" dirty="0">
                <a:cs typeface="+mj-cs"/>
              </a:rPr>
              <a:t>بيمار تبدار داراي علائم تنفسي حاد كه بنا به دلايل ر</a:t>
            </a:r>
            <a:r>
              <a:rPr lang="fa-IR" dirty="0" smtClean="0">
                <a:cs typeface="+mj-cs"/>
              </a:rPr>
              <a:t>اديولوژيك</a:t>
            </a:r>
            <a:r>
              <a:rPr lang="fa-IR" dirty="0">
                <a:cs typeface="+mj-cs"/>
              </a:rPr>
              <a:t>، باليني يا پاتولوژيك تشخيص پنوموني </a:t>
            </a:r>
            <a:r>
              <a:rPr lang="fa-IR" dirty="0" smtClean="0">
                <a:cs typeface="+mj-cs"/>
              </a:rPr>
              <a:t>يا </a:t>
            </a:r>
            <a:r>
              <a:rPr lang="en-US" dirty="0" smtClean="0">
                <a:cs typeface="+mj-cs"/>
              </a:rPr>
              <a:t>ARDS</a:t>
            </a:r>
            <a:r>
              <a:rPr lang="fa-IR" dirty="0" smtClean="0">
                <a:cs typeface="+mj-cs"/>
              </a:rPr>
              <a:t>براي </a:t>
            </a:r>
            <a:r>
              <a:rPr lang="fa-IR" dirty="0">
                <a:cs typeface="+mj-cs"/>
              </a:rPr>
              <a:t>وي مطرح شده باشد </a:t>
            </a:r>
            <a:r>
              <a:rPr lang="fa-IR" dirty="0" smtClean="0">
                <a:cs typeface="+mj-cs"/>
              </a:rPr>
              <a:t>وتماس اپیدمیولوژیک مستقیم با یک مورد قطعی داشته باشد و</a:t>
            </a:r>
            <a:r>
              <a:rPr lang="fa-IR" dirty="0" smtClean="0"/>
              <a:t>امكان </a:t>
            </a:r>
            <a:r>
              <a:rPr lang="fa-IR" dirty="0"/>
              <a:t>نمونه گيري از وي وجود نداشته يا نتيجه بررسي بر روي يك نمونه منفرد ناكافي </a:t>
            </a:r>
            <a:r>
              <a:rPr lang="fa-IR" dirty="0" smtClean="0"/>
              <a:t>منفي گزارش </a:t>
            </a:r>
            <a:r>
              <a:rPr lang="fa-IR" dirty="0"/>
              <a:t>شده باشد (نكته قابل ذكر آنكه </a:t>
            </a:r>
            <a:r>
              <a:rPr lang="fa-IR" b="1" dirty="0"/>
              <a:t>مصاديق نمونه منفرد ناكافي </a:t>
            </a:r>
            <a:r>
              <a:rPr lang="fa-IR" dirty="0"/>
              <a:t>مي تواند شامل يك </a:t>
            </a:r>
            <a:r>
              <a:rPr lang="fa-IR" dirty="0" smtClean="0"/>
              <a:t>سواب بيني-حلقي </a:t>
            </a:r>
            <a:r>
              <a:rPr lang="fa-IR" dirty="0"/>
              <a:t>بدون همراهي نمونه ترشحات تحتاني تنفسي باشد، يا نمونه اي كه بطرز </a:t>
            </a:r>
            <a:r>
              <a:rPr lang="fa-IR" dirty="0" smtClean="0"/>
              <a:t>ناصحيحي حمل </a:t>
            </a:r>
            <a:r>
              <a:rPr lang="fa-IR" dirty="0"/>
              <a:t>و نقل شده باشد، يا نمونه اي كه بنا به قضاوت آزمايشگاه يك نمونه با كيفيت پائين </a:t>
            </a:r>
            <a:r>
              <a:rPr lang="fa-IR" dirty="0" smtClean="0"/>
              <a:t>خوانده </a:t>
            </a:r>
            <a:r>
              <a:rPr lang="fa-IR" dirty="0"/>
              <a:t>شود، يا نمونه اي كه از لحاظ زماني خيلي دير در سير باليني تهيه شده باشد</a:t>
            </a:r>
            <a:r>
              <a:rPr lang="fa-IR" dirty="0" smtClean="0"/>
              <a:t>)</a:t>
            </a:r>
            <a:endParaRPr lang="en-US" dirty="0">
              <a:cs typeface="+mj-cs"/>
            </a:endParaRPr>
          </a:p>
        </p:txBody>
      </p:sp>
    </p:spTree>
    <p:extLst>
      <p:ext uri="{BB962C8B-B14F-4D97-AF65-F5344CB8AC3E}">
        <p14:creationId xmlns:p14="http://schemas.microsoft.com/office/powerpoint/2010/main" val="39168650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b="1" dirty="0"/>
              <a:t>مورد محتمل </a:t>
            </a:r>
            <a:r>
              <a:rPr lang="fa-IR" b="1" dirty="0" smtClean="0"/>
              <a:t>دوم</a:t>
            </a:r>
            <a:endParaRPr lang="en-US" dirty="0"/>
          </a:p>
        </p:txBody>
      </p:sp>
      <p:sp>
        <p:nvSpPr>
          <p:cNvPr id="3" name="Content Placeholder 2"/>
          <p:cNvSpPr>
            <a:spLocks noGrp="1"/>
          </p:cNvSpPr>
          <p:nvPr>
            <p:ph idx="1"/>
          </p:nvPr>
        </p:nvSpPr>
        <p:spPr/>
        <p:txBody>
          <a:bodyPr>
            <a:normAutofit/>
          </a:bodyPr>
          <a:lstStyle/>
          <a:p>
            <a:pPr marL="0" indent="0" algn="r" rtl="1">
              <a:buNone/>
            </a:pPr>
            <a:r>
              <a:rPr lang="fa-IR" b="1" dirty="0"/>
              <a:t>بيمار </a:t>
            </a:r>
            <a:r>
              <a:rPr lang="fa-IR" dirty="0"/>
              <a:t>تبدار داراي علائم تنفسي حاد كه بنا به دلايل راديولوژيك، باليني يا پاتولوژيك تشخيص پنوموني </a:t>
            </a:r>
            <a:r>
              <a:rPr lang="fa-IR" dirty="0" smtClean="0"/>
              <a:t>يا </a:t>
            </a:r>
            <a:r>
              <a:rPr lang="en-US" dirty="0" smtClean="0"/>
              <a:t>ARDS</a:t>
            </a:r>
            <a:endParaRPr lang="fa-IR" dirty="0"/>
          </a:p>
          <a:p>
            <a:pPr marL="0" indent="0" algn="r" rtl="1">
              <a:buNone/>
            </a:pPr>
            <a:r>
              <a:rPr lang="fa-IR" dirty="0"/>
              <a:t>براي وي مطرح شده </a:t>
            </a:r>
            <a:r>
              <a:rPr lang="fa-IR" dirty="0" smtClean="0"/>
              <a:t>باشد و </a:t>
            </a:r>
            <a:r>
              <a:rPr lang="fa-IR" dirty="0"/>
              <a:t>تست آزمايشگاهي انجام شده </a:t>
            </a:r>
            <a:r>
              <a:rPr lang="fa-IR" b="1" dirty="0" smtClean="0"/>
              <a:t>غيرقطعي باشد * و </a:t>
            </a:r>
            <a:r>
              <a:rPr lang="fa-IR" dirty="0"/>
              <a:t>سابقه سفر يا حضور در يكي از كشورهاي عربي شبه جزيره عربستان كه ويروس در آنجا در گردش</a:t>
            </a:r>
          </a:p>
          <a:p>
            <a:pPr marL="0" indent="0" algn="r" rtl="1">
              <a:buNone/>
            </a:pPr>
            <a:r>
              <a:rPr lang="fa-IR" dirty="0" smtClean="0"/>
              <a:t>است. </a:t>
            </a:r>
          </a:p>
          <a:p>
            <a:pPr marL="0" indent="0" algn="r" rtl="1">
              <a:buNone/>
            </a:pPr>
            <a:endParaRPr lang="fa-IR" dirty="0" smtClean="0"/>
          </a:p>
          <a:p>
            <a:pPr marL="0" indent="0" algn="r" rtl="1">
              <a:buNone/>
            </a:pPr>
            <a:r>
              <a:rPr lang="fa-IR" sz="2200" dirty="0" smtClean="0"/>
              <a:t>*(تست </a:t>
            </a:r>
            <a:r>
              <a:rPr lang="fa-IR" sz="2200" dirty="0"/>
              <a:t>غربالگري مثبت (مرحله </a:t>
            </a:r>
            <a:r>
              <a:rPr lang="fa-IR" sz="2200" dirty="0" smtClean="0"/>
              <a:t>اول </a:t>
            </a:r>
            <a:r>
              <a:rPr lang="en-US" sz="2200" dirty="0" smtClean="0"/>
              <a:t>PCR</a:t>
            </a:r>
            <a:r>
              <a:rPr lang="fa-IR" sz="2200" dirty="0" smtClean="0"/>
              <a:t> )</a:t>
            </a:r>
            <a:r>
              <a:rPr lang="fa-IR" sz="2200" dirty="0"/>
              <a:t> بدون تست تاييدي آزمايشگاه (مرحله </a:t>
            </a:r>
            <a:r>
              <a:rPr lang="fa-IR" sz="2200" dirty="0" smtClean="0"/>
              <a:t>دوم </a:t>
            </a:r>
            <a:r>
              <a:rPr lang="en-US" sz="2200" dirty="0" smtClean="0"/>
              <a:t>PCR</a:t>
            </a:r>
            <a:r>
              <a:rPr lang="fa-IR" sz="2200" dirty="0" smtClean="0"/>
              <a:t> )</a:t>
            </a:r>
            <a:endParaRPr lang="fa-IR" sz="2200" dirty="0"/>
          </a:p>
          <a:p>
            <a:pPr marL="0" indent="0" algn="r" rtl="1">
              <a:buNone/>
            </a:pPr>
            <a:r>
              <a:rPr lang="fa-IR" sz="2200" dirty="0" smtClean="0"/>
              <a:t>یا </a:t>
            </a:r>
            <a:r>
              <a:rPr lang="fa-IR" sz="2200" dirty="0"/>
              <a:t>مثبت شدن تست سرولوژيك (توجه: هنوز تست سرولوژيك معتبر و در دسترسي وجود </a:t>
            </a:r>
            <a:r>
              <a:rPr lang="fa-IR" sz="2200" dirty="0" smtClean="0"/>
              <a:t>ندارد))</a:t>
            </a:r>
            <a:endParaRPr lang="en-US" sz="2200" dirty="0"/>
          </a:p>
        </p:txBody>
      </p:sp>
    </p:spTree>
    <p:extLst>
      <p:ext uri="{BB962C8B-B14F-4D97-AF65-F5344CB8AC3E}">
        <p14:creationId xmlns:p14="http://schemas.microsoft.com/office/powerpoint/2010/main" val="1971833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b="1" dirty="0"/>
              <a:t>مورد محتمل </a:t>
            </a:r>
            <a:r>
              <a:rPr lang="fa-IR" b="1" dirty="0" smtClean="0"/>
              <a:t>سوم</a:t>
            </a:r>
            <a:endParaRPr lang="en-US" dirty="0"/>
          </a:p>
        </p:txBody>
      </p:sp>
      <p:sp>
        <p:nvSpPr>
          <p:cNvPr id="3" name="Content Placeholder 2"/>
          <p:cNvSpPr>
            <a:spLocks noGrp="1"/>
          </p:cNvSpPr>
          <p:nvPr>
            <p:ph idx="1"/>
          </p:nvPr>
        </p:nvSpPr>
        <p:spPr/>
        <p:txBody>
          <a:bodyPr>
            <a:normAutofit/>
          </a:bodyPr>
          <a:lstStyle/>
          <a:p>
            <a:pPr marL="0" indent="0" algn="r" rtl="1">
              <a:buNone/>
            </a:pPr>
            <a:r>
              <a:rPr lang="fa-IR" dirty="0" smtClean="0"/>
              <a:t>فرد </a:t>
            </a:r>
            <a:r>
              <a:rPr lang="fa-IR" dirty="0"/>
              <a:t>بيمار تبدار داراي علائم تنفسي (</a:t>
            </a:r>
            <a:r>
              <a:rPr lang="fa-IR" b="1" dirty="0"/>
              <a:t>با هر شدتي كه باشد</a:t>
            </a:r>
            <a:r>
              <a:rPr lang="fa-IR" dirty="0"/>
              <a:t>) </a:t>
            </a:r>
            <a:r>
              <a:rPr lang="fa-IR" b="1" dirty="0"/>
              <a:t>و</a:t>
            </a:r>
          </a:p>
          <a:p>
            <a:pPr marL="0" indent="0" algn="r" rtl="1">
              <a:buNone/>
            </a:pPr>
            <a:r>
              <a:rPr lang="fa-IR" dirty="0"/>
              <a:t>• تست آزمايشگاهي انجام شده غيرقطعي باشد </a:t>
            </a:r>
            <a:r>
              <a:rPr lang="fa-IR" b="1" dirty="0" smtClean="0"/>
              <a:t>و</a:t>
            </a:r>
            <a:r>
              <a:rPr lang="fa-IR" dirty="0" smtClean="0"/>
              <a:t>بيمار </a:t>
            </a:r>
            <a:r>
              <a:rPr lang="fa-IR" dirty="0"/>
              <a:t>لينك اپيدميولوژيك مستقيم </a:t>
            </a:r>
            <a:r>
              <a:rPr lang="fa-IR" dirty="0" smtClean="0"/>
              <a:t>** با </a:t>
            </a:r>
            <a:r>
              <a:rPr lang="fa-IR" dirty="0"/>
              <a:t>يك مورد </a:t>
            </a:r>
            <a:r>
              <a:rPr lang="fa-IR" b="1" dirty="0"/>
              <a:t>قطعي </a:t>
            </a:r>
            <a:r>
              <a:rPr lang="fa-IR" dirty="0"/>
              <a:t>داشته </a:t>
            </a:r>
            <a:r>
              <a:rPr lang="fa-IR" dirty="0" smtClean="0"/>
              <a:t>باشد</a:t>
            </a:r>
          </a:p>
          <a:p>
            <a:pPr marL="0" indent="0" algn="r" rtl="1">
              <a:buNone/>
            </a:pPr>
            <a:endParaRPr lang="fa-IR" dirty="0"/>
          </a:p>
          <a:p>
            <a:pPr marL="0" indent="0" algn="r" rtl="1">
              <a:buNone/>
            </a:pPr>
            <a:r>
              <a:rPr lang="fa-IR" dirty="0" smtClean="0"/>
              <a:t>**</a:t>
            </a:r>
          </a:p>
          <a:p>
            <a:pPr marL="0" indent="0" algn="r" rtl="1">
              <a:buNone/>
            </a:pPr>
            <a:r>
              <a:rPr lang="fa-IR" sz="2000" dirty="0"/>
              <a:t>• تماس فيزيكي مستقيم</a:t>
            </a:r>
          </a:p>
          <a:p>
            <a:pPr marL="0" indent="0" algn="r" rtl="1">
              <a:buNone/>
            </a:pPr>
            <a:r>
              <a:rPr lang="fa-IR" sz="2000" dirty="0"/>
              <a:t>• زندگي، كار ، تحصيل يا استراحت زير يك سقف (فضاي مشترك)</a:t>
            </a:r>
          </a:p>
          <a:p>
            <a:pPr marL="0" indent="0" algn="r" rtl="1">
              <a:buNone/>
            </a:pPr>
            <a:r>
              <a:rPr lang="fa-IR" sz="2000" dirty="0"/>
              <a:t>• همسفر بودن دركنار هم در هر نوع وسيله نقليه</a:t>
            </a:r>
          </a:p>
          <a:p>
            <a:pPr marL="0" indent="0" algn="r" rtl="1">
              <a:buNone/>
            </a:pPr>
            <a:r>
              <a:rPr lang="fa-IR" sz="2000" dirty="0"/>
              <a:t>• همخانه بودن (سقف مشترك)</a:t>
            </a:r>
            <a:endParaRPr lang="en-US" sz="2000" dirty="0"/>
          </a:p>
        </p:txBody>
      </p:sp>
    </p:spTree>
    <p:extLst>
      <p:ext uri="{BB962C8B-B14F-4D97-AF65-F5344CB8AC3E}">
        <p14:creationId xmlns:p14="http://schemas.microsoft.com/office/powerpoint/2010/main" val="26409430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smtClean="0"/>
              <a:t>مورد قطعی</a:t>
            </a:r>
            <a:endParaRPr lang="en-US" dirty="0"/>
          </a:p>
        </p:txBody>
      </p:sp>
      <p:sp>
        <p:nvSpPr>
          <p:cNvPr id="3" name="Content Placeholder 2"/>
          <p:cNvSpPr>
            <a:spLocks noGrp="1"/>
          </p:cNvSpPr>
          <p:nvPr>
            <p:ph idx="1"/>
          </p:nvPr>
        </p:nvSpPr>
        <p:spPr/>
        <p:txBody>
          <a:bodyPr/>
          <a:lstStyle/>
          <a:p>
            <a:pPr algn="r" rtl="1"/>
            <a:r>
              <a:rPr lang="fa-IR" dirty="0"/>
              <a:t>مورد مظنوني كه آزمايشگاه نتيجه مثبت قطعي را با توجه به </a:t>
            </a:r>
            <a:r>
              <a:rPr lang="fa-IR" dirty="0" smtClean="0"/>
              <a:t>نتيجه </a:t>
            </a:r>
            <a:r>
              <a:rPr lang="en-US" dirty="0" smtClean="0"/>
              <a:t>PCR</a:t>
            </a:r>
            <a:r>
              <a:rPr lang="fa-IR" dirty="0" smtClean="0"/>
              <a:t> اعلام نماید.</a:t>
            </a:r>
            <a:endParaRPr lang="en-US" dirty="0"/>
          </a:p>
        </p:txBody>
      </p:sp>
    </p:spTree>
    <p:extLst>
      <p:ext uri="{BB962C8B-B14F-4D97-AF65-F5344CB8AC3E}">
        <p14:creationId xmlns:p14="http://schemas.microsoft.com/office/powerpoint/2010/main" val="10138757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295211"/>
            <a:ext cx="5112568" cy="6544087"/>
          </a:xfrm>
          <a:prstGeom prst="rect">
            <a:avLst/>
          </a:prstGeom>
        </p:spPr>
      </p:pic>
    </p:spTree>
    <p:extLst>
      <p:ext uri="{BB962C8B-B14F-4D97-AF65-F5344CB8AC3E}">
        <p14:creationId xmlns:p14="http://schemas.microsoft.com/office/powerpoint/2010/main" val="39719235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4800" b="1" dirty="0">
                <a:solidFill>
                  <a:srgbClr val="FF0000"/>
                </a:solidFill>
              </a:rPr>
              <a:t>MERS-</a:t>
            </a:r>
            <a:r>
              <a:rPr lang="en-IN" sz="4800" b="1" dirty="0" err="1">
                <a:solidFill>
                  <a:srgbClr val="FF0000"/>
                </a:solidFill>
              </a:rPr>
              <a:t>CoV</a:t>
            </a:r>
            <a:r>
              <a:rPr lang="en-IN" sz="4800" b="1" dirty="0">
                <a:solidFill>
                  <a:srgbClr val="FF0000"/>
                </a:solidFill>
              </a:rPr>
              <a:t> and Pregnancy</a:t>
            </a:r>
          </a:p>
        </p:txBody>
      </p:sp>
      <p:pic>
        <p:nvPicPr>
          <p:cNvPr id="5" name="Content Placeholder 4"/>
          <p:cNvPicPr>
            <a:picLocks noGrp="1" noChangeAspect="1"/>
          </p:cNvPicPr>
          <p:nvPr>
            <p:ph sz="quarter" idx="4294967295"/>
          </p:nvPr>
        </p:nvPicPr>
        <p:blipFill>
          <a:blip r:embed="rId3"/>
          <a:stretch>
            <a:fillRect/>
          </a:stretch>
        </p:blipFill>
        <p:spPr>
          <a:xfrm>
            <a:off x="385177" y="2214694"/>
            <a:ext cx="4129675" cy="4311366"/>
          </a:xfrm>
          <a:prstGeom prst="rect">
            <a:avLst/>
          </a:prstGeom>
        </p:spPr>
      </p:pic>
      <p:sp>
        <p:nvSpPr>
          <p:cNvPr id="4" name="Content Placeholder 3"/>
          <p:cNvSpPr>
            <a:spLocks noGrp="1"/>
          </p:cNvSpPr>
          <p:nvPr>
            <p:ph sz="quarter" idx="4294967295"/>
          </p:nvPr>
        </p:nvSpPr>
        <p:spPr>
          <a:xfrm>
            <a:off x="4629150" y="1929008"/>
            <a:ext cx="3829050" cy="4697260"/>
          </a:xfrm>
          <a:prstGeom prst="rect">
            <a:avLst/>
          </a:prstGeom>
        </p:spPr>
        <p:txBody>
          <a:bodyPr>
            <a:normAutofit lnSpcReduction="10000"/>
          </a:bodyPr>
          <a:lstStyle/>
          <a:p>
            <a:r>
              <a:rPr lang="en-IN" dirty="0"/>
              <a:t>There have been less of a handful cases of confirmed MERS-</a:t>
            </a:r>
            <a:r>
              <a:rPr lang="en-IN" dirty="0" err="1"/>
              <a:t>CoV</a:t>
            </a:r>
            <a:r>
              <a:rPr lang="en-IN" dirty="0"/>
              <a:t> in pregnancy. So it is very difficult to draw conclusions on the effect of MERS to pregnancy. However traditionally pregnant mother are considered to be in the high risk group for MERS complications due to the changes in their immune response and the </a:t>
            </a:r>
            <a:r>
              <a:rPr lang="en-IN" dirty="0" err="1"/>
              <a:t>fetal</a:t>
            </a:r>
            <a:r>
              <a:rPr lang="en-IN" dirty="0"/>
              <a:t> effects of a severe respiratory syndrome.</a:t>
            </a:r>
          </a:p>
        </p:txBody>
      </p:sp>
    </p:spTree>
    <p:extLst>
      <p:ext uri="{BB962C8B-B14F-4D97-AF65-F5344CB8AC3E}">
        <p14:creationId xmlns:p14="http://schemas.microsoft.com/office/powerpoint/2010/main" val="1261364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t>نحوه گزارش دهي</a:t>
            </a:r>
            <a:endParaRPr lang="en-US" dirty="0"/>
          </a:p>
        </p:txBody>
      </p:sp>
      <p:sp>
        <p:nvSpPr>
          <p:cNvPr id="3" name="Content Placeholder 2"/>
          <p:cNvSpPr>
            <a:spLocks noGrp="1"/>
          </p:cNvSpPr>
          <p:nvPr>
            <p:ph idx="1"/>
          </p:nvPr>
        </p:nvSpPr>
        <p:spPr/>
        <p:txBody>
          <a:bodyPr>
            <a:normAutofit/>
          </a:bodyPr>
          <a:lstStyle/>
          <a:p>
            <a:pPr marL="0" indent="0" algn="r" rtl="1">
              <a:buNone/>
            </a:pPr>
            <a:r>
              <a:rPr lang="fa-IR" dirty="0"/>
              <a:t>كليه موارد مظنون و محتمل بايد بطور فوري به اطلاع مركز بهداشت رسيده و ضمن نمونه گيري و ارسال نمونه به </a:t>
            </a:r>
            <a:r>
              <a:rPr lang="fa-IR" dirty="0" smtClean="0"/>
              <a:t>آزمايشگاه ملي </a:t>
            </a:r>
            <a:r>
              <a:rPr lang="fa-IR" dirty="0"/>
              <a:t>آنفلوانزا كشور، گزارش فوري به سطح ستادي نيز انجام پذيرد. موارد قطعي بعد از تاييد آزمايشگاه ملي بلافاصله به </a:t>
            </a:r>
            <a:r>
              <a:rPr lang="fa-IR" dirty="0" smtClean="0"/>
              <a:t>اطلاع تيم </a:t>
            </a:r>
            <a:r>
              <a:rPr lang="fa-IR" dirty="0"/>
              <a:t>بهداشتي درماني مراقبت بيمار در سطح محيطي رسانده خواهد شد</a:t>
            </a:r>
            <a:r>
              <a:rPr lang="fa-IR" dirty="0" smtClean="0"/>
              <a:t>.</a:t>
            </a:r>
          </a:p>
          <a:p>
            <a:pPr marL="0" indent="0" algn="r" rtl="1">
              <a:buNone/>
            </a:pPr>
            <a:r>
              <a:rPr lang="fa-IR" dirty="0"/>
              <a:t>بايد در عرض 24 ساعت از زمان طبقه بندي بيمار (محتمل يا قطعي)، به اطلاع دفتر منطقه اي سازمان بهداشت جهاني</a:t>
            </a:r>
          </a:p>
          <a:p>
            <a:pPr marL="0" indent="0" algn="r" rtl="1">
              <a:buNone/>
            </a:pPr>
            <a:r>
              <a:rPr lang="fa-IR" dirty="0" smtClean="0"/>
              <a:t>(توسط مسئول </a:t>
            </a:r>
            <a:r>
              <a:rPr lang="en-US" dirty="0" smtClean="0"/>
              <a:t>IHR</a:t>
            </a:r>
            <a:r>
              <a:rPr lang="fa-IR" dirty="0" smtClean="0"/>
              <a:t> كشوري</a:t>
            </a:r>
            <a:r>
              <a:rPr lang="fa-IR" dirty="0"/>
              <a:t>) رسانده شود.</a:t>
            </a:r>
            <a:endParaRPr lang="en-US" dirty="0"/>
          </a:p>
        </p:txBody>
      </p:sp>
    </p:spTree>
    <p:extLst>
      <p:ext uri="{BB962C8B-B14F-4D97-AF65-F5344CB8AC3E}">
        <p14:creationId xmlns:p14="http://schemas.microsoft.com/office/powerpoint/2010/main" val="33261282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b="1" dirty="0"/>
              <a:t>گروههاي در معرض آلودگي با ويروس</a:t>
            </a:r>
            <a:endParaRPr lang="en-US" dirty="0"/>
          </a:p>
        </p:txBody>
      </p:sp>
      <p:sp>
        <p:nvSpPr>
          <p:cNvPr id="3" name="Content Placeholder 2"/>
          <p:cNvSpPr>
            <a:spLocks noGrp="1"/>
          </p:cNvSpPr>
          <p:nvPr>
            <p:ph idx="1"/>
          </p:nvPr>
        </p:nvSpPr>
        <p:spPr/>
        <p:txBody>
          <a:bodyPr>
            <a:normAutofit/>
          </a:bodyPr>
          <a:lstStyle/>
          <a:p>
            <a:pPr marL="0" indent="0" algn="r" rtl="1">
              <a:buNone/>
            </a:pPr>
            <a:r>
              <a:rPr lang="fa-IR" dirty="0"/>
              <a:t>1. افراديكه در فاصله كمتر از 1 متر با بيماران صحبت نموده اند ( 15 دقيقه مكالمه چهره به چهره را تماس </a:t>
            </a:r>
            <a:r>
              <a:rPr lang="fa-IR" dirty="0" smtClean="0"/>
              <a:t>نزديك مي </a:t>
            </a:r>
            <a:r>
              <a:rPr lang="fa-IR" dirty="0"/>
              <a:t>نامند و زمان كمتر از آن را به عنوان تماس غيرنزديك ثبت مي نمايند)،</a:t>
            </a:r>
          </a:p>
          <a:p>
            <a:pPr marL="0" indent="0" algn="r" rtl="1">
              <a:buNone/>
            </a:pPr>
            <a:r>
              <a:rPr lang="fa-IR" dirty="0"/>
              <a:t>2. افراديكه در مقابل عطسه و يا سرفه بيماران قرار داشته باشند،</a:t>
            </a:r>
          </a:p>
          <a:p>
            <a:pPr marL="0" indent="0" algn="r" rtl="1">
              <a:buNone/>
            </a:pPr>
            <a:r>
              <a:rPr lang="fa-IR" dirty="0"/>
              <a:t>3. افرادي كه وسائل، نوشيدني و خوراكي مشترك با بيماران داشته باشند،</a:t>
            </a:r>
          </a:p>
          <a:p>
            <a:pPr marL="0" indent="0" algn="r" rtl="1">
              <a:buNone/>
            </a:pPr>
            <a:r>
              <a:rPr lang="fa-IR" dirty="0"/>
              <a:t>4. افرادي كه دستشان با سطوح آلوده به قطرات تنفسي بيماران برخورد داشته و سپس چشم، بيني و يا دهان خود را </a:t>
            </a:r>
            <a:r>
              <a:rPr lang="fa-IR" dirty="0" smtClean="0"/>
              <a:t>با همان </a:t>
            </a:r>
            <a:r>
              <a:rPr lang="fa-IR" dirty="0"/>
              <a:t>دست لمس كرده </a:t>
            </a:r>
            <a:r>
              <a:rPr lang="fa-IR" dirty="0" smtClean="0"/>
              <a:t>باشند</a:t>
            </a:r>
            <a:endParaRPr lang="fa-IR" dirty="0"/>
          </a:p>
          <a:p>
            <a:pPr marL="0" indent="0" algn="r" rtl="1">
              <a:buNone/>
            </a:pPr>
            <a:r>
              <a:rPr lang="fa-IR" dirty="0"/>
              <a:t>5. تيم درماني كه در معاينه، ساكشن ترشحات تنفسي و درمان نقش داشته باشند يا در زمان انجام اقدامات </a:t>
            </a:r>
            <a:r>
              <a:rPr lang="fa-IR" dirty="0" smtClean="0"/>
              <a:t>توليد كننده </a:t>
            </a:r>
            <a:r>
              <a:rPr lang="fa-IR" dirty="0"/>
              <a:t>آئروسول (اينتوبه كردن بيمار، ساكشن ترشحات تنفسي،...) در اتاق بيمار حضور داشته و از ماسك و </a:t>
            </a:r>
            <a:r>
              <a:rPr lang="fa-IR" dirty="0" smtClean="0"/>
              <a:t>وسائل </a:t>
            </a:r>
            <a:r>
              <a:rPr lang="fa-IR" dirty="0"/>
              <a:t>محافظت فردي مناسب استفاده ننموده باشند</a:t>
            </a:r>
            <a:endParaRPr lang="en-US" dirty="0"/>
          </a:p>
        </p:txBody>
      </p:sp>
    </p:spTree>
    <p:extLst>
      <p:ext uri="{BB962C8B-B14F-4D97-AF65-F5344CB8AC3E}">
        <p14:creationId xmlns:p14="http://schemas.microsoft.com/office/powerpoint/2010/main" val="33968438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1"/>
            <a:r>
              <a:rPr lang="fa-IR" b="1" dirty="0"/>
              <a:t>اقدامات پيشگيرانه لازم جهت مواجهه با مورد مشكوك به كورونا ويروس</a:t>
            </a:r>
            <a:r>
              <a:rPr lang="fa-IR" b="1" dirty="0" smtClean="0"/>
              <a:t>:</a:t>
            </a:r>
            <a:endParaRPr lang="en-US" dirty="0"/>
          </a:p>
        </p:txBody>
      </p:sp>
      <p:sp>
        <p:nvSpPr>
          <p:cNvPr id="3" name="Content Placeholder 2"/>
          <p:cNvSpPr>
            <a:spLocks noGrp="1"/>
          </p:cNvSpPr>
          <p:nvPr>
            <p:ph idx="1"/>
          </p:nvPr>
        </p:nvSpPr>
        <p:spPr/>
        <p:txBody>
          <a:bodyPr>
            <a:noAutofit/>
          </a:bodyPr>
          <a:lstStyle/>
          <a:p>
            <a:pPr marL="0" indent="0" algn="r" rtl="1">
              <a:buNone/>
            </a:pPr>
            <a:r>
              <a:rPr lang="fa-IR" sz="1800" dirty="0" smtClean="0"/>
              <a:t>1 </a:t>
            </a:r>
            <a:r>
              <a:rPr lang="fa-IR" sz="1800" dirty="0"/>
              <a:t>راه رفتن به مدت كوتاه يا نشستن در اتاق انتظار براي مدت زمان كوتاه داراي نقش قابل توجهي درانتقال </a:t>
            </a:r>
            <a:r>
              <a:rPr lang="fa-IR" sz="1800" dirty="0" smtClean="0"/>
              <a:t>بيماري </a:t>
            </a:r>
            <a:r>
              <a:rPr lang="en-US" sz="1800" dirty="0" smtClean="0"/>
              <a:t>MERS </a:t>
            </a:r>
            <a:r>
              <a:rPr lang="fa-IR" sz="1800" dirty="0" smtClean="0"/>
              <a:t> نمي </a:t>
            </a:r>
            <a:r>
              <a:rPr lang="fa-IR" sz="1800" dirty="0"/>
              <a:t>باشد. </a:t>
            </a:r>
            <a:endParaRPr lang="fa-IR" sz="1800" dirty="0" smtClean="0"/>
          </a:p>
          <a:p>
            <a:pPr marL="0" indent="0" algn="r" rtl="1">
              <a:buNone/>
            </a:pPr>
            <a:r>
              <a:rPr lang="fa-IR" sz="1800" dirty="0" smtClean="0"/>
              <a:t>2 </a:t>
            </a:r>
            <a:r>
              <a:rPr lang="fa-IR" sz="1800" dirty="0"/>
              <a:t>ترجيحا در هنگام ورود به اتاق اين بيماران از ماسك استفاده شود. زماني كه فاصله فرد مراقب با اين بيماران كمتر </a:t>
            </a:r>
            <a:r>
              <a:rPr lang="fa-IR" sz="1800" dirty="0" smtClean="0"/>
              <a:t>از2 </a:t>
            </a:r>
            <a:r>
              <a:rPr lang="fa-IR" sz="1800" dirty="0"/>
              <a:t>متر مي شود حتما از ماسك استفاده شود. در هنگام انجام اقداماتي كه توليد آئروسول مي نمايد حتما از </a:t>
            </a:r>
            <a:r>
              <a:rPr lang="fa-IR" sz="1800" dirty="0" smtClean="0"/>
              <a:t>ماسك </a:t>
            </a:r>
            <a:r>
              <a:rPr lang="en-US" sz="1800" dirty="0" smtClean="0"/>
              <a:t>N95</a:t>
            </a:r>
            <a:r>
              <a:rPr lang="fa-IR" sz="1800" dirty="0" smtClean="0"/>
              <a:t> استفاده </a:t>
            </a:r>
            <a:r>
              <a:rPr lang="fa-IR" sz="1800" dirty="0"/>
              <a:t>گردد</a:t>
            </a:r>
            <a:r>
              <a:rPr lang="fa-IR" sz="1800" dirty="0" smtClean="0"/>
              <a:t>. </a:t>
            </a:r>
            <a:r>
              <a:rPr lang="fa-IR" sz="1800" dirty="0"/>
              <a:t>زماني كه نمونه خلط القائي از بيمار تهيه مي شود نيز از ماسك </a:t>
            </a:r>
            <a:r>
              <a:rPr lang="fa-IR" sz="1800" dirty="0" smtClean="0"/>
              <a:t> </a:t>
            </a:r>
            <a:r>
              <a:rPr lang="en-US" sz="1800" dirty="0" smtClean="0"/>
              <a:t>N95</a:t>
            </a:r>
            <a:r>
              <a:rPr lang="fa-IR" sz="1800" dirty="0" smtClean="0"/>
              <a:t> استفاده شود.</a:t>
            </a:r>
            <a:endParaRPr lang="en-US" sz="1800" dirty="0"/>
          </a:p>
          <a:p>
            <a:pPr marL="0" indent="0" algn="r" rtl="1">
              <a:buNone/>
            </a:pPr>
            <a:r>
              <a:rPr lang="fa-IR" sz="1800" dirty="0"/>
              <a:t>3</a:t>
            </a:r>
            <a:r>
              <a:rPr lang="fa-IR" sz="1800" dirty="0" smtClean="0"/>
              <a:t>زماني </a:t>
            </a:r>
            <a:r>
              <a:rPr lang="fa-IR" sz="1800" dirty="0"/>
              <a:t>كه اقدام توليد كننده آئروسول انجام مي شود علاوه برماسك </a:t>
            </a:r>
            <a:r>
              <a:rPr lang="fa-IR" sz="1800" dirty="0" smtClean="0"/>
              <a:t>95 </a:t>
            </a:r>
            <a:r>
              <a:rPr lang="fa-IR" sz="1800" dirty="0"/>
              <a:t>بايد از محافظ پوشاننده صورت و چشم </a:t>
            </a:r>
            <a:r>
              <a:rPr lang="fa-IR" sz="1800" dirty="0" smtClean="0"/>
              <a:t>یا عينك </a:t>
            </a:r>
            <a:r>
              <a:rPr lang="fa-IR" sz="1800" dirty="0"/>
              <a:t>نيز استفاده شود. همچنين در اين اوقات از دستكش و گان بلند و پوشاننده نيز بايد استفاده گردد.</a:t>
            </a:r>
          </a:p>
          <a:p>
            <a:pPr marL="0" indent="0" algn="r" rtl="1">
              <a:buNone/>
            </a:pPr>
            <a:r>
              <a:rPr lang="fa-IR" sz="1800" dirty="0" smtClean="0"/>
              <a:t>4 </a:t>
            </a:r>
            <a:r>
              <a:rPr lang="fa-IR" sz="1800" dirty="0"/>
              <a:t>اتاق ايزوله بيمار ترجيحا بايد اتاق ايزوله فشار منفي باشد. بيماران علامتدار بهتر است در اتاق انفرادي ايزوله </a:t>
            </a:r>
            <a:r>
              <a:rPr lang="fa-IR" sz="1800" dirty="0" smtClean="0"/>
              <a:t>تنفسي شوند</a:t>
            </a:r>
            <a:r>
              <a:rPr lang="fa-IR" sz="1800" dirty="0"/>
              <a:t>. درصورتي كه اتاق ايزوله تنفسي انفرادي موجود نباشد، صرفا بيماران با تشخيص يكسان را در اتاق قراردهند </a:t>
            </a:r>
            <a:r>
              <a:rPr lang="fa-IR" sz="1800" dirty="0" smtClean="0"/>
              <a:t>وحداقل </a:t>
            </a:r>
            <a:r>
              <a:rPr lang="fa-IR" sz="1800" dirty="0"/>
              <a:t>يك متر بين بيماران فاصله داده شود و بين بيماران از پرده جداسازي كننده استفاده شود.</a:t>
            </a:r>
          </a:p>
          <a:p>
            <a:pPr marL="0" indent="0" algn="r" rtl="1">
              <a:buNone/>
            </a:pPr>
            <a:r>
              <a:rPr lang="fa-IR" sz="1800" dirty="0" smtClean="0"/>
              <a:t>5 </a:t>
            </a:r>
            <a:r>
              <a:rPr lang="fa-IR" sz="1800" dirty="0"/>
              <a:t>تعداد كساني كه مسوول مراقبت از بيمار مي شوند بايد محدود و مشخص باشد و از تماس تعداد زياد و </a:t>
            </a:r>
            <a:r>
              <a:rPr lang="fa-IR" sz="1800" dirty="0" smtClean="0"/>
              <a:t>متعدد پرستاران </a:t>
            </a:r>
            <a:r>
              <a:rPr lang="fa-IR" sz="1800" dirty="0"/>
              <a:t>و پزشكان با بيمار در حدامكان كاسته شود. فردي كه مسئول مراقبت از بيمار مي شود نبايد جزو </a:t>
            </a:r>
            <a:r>
              <a:rPr lang="fa-IR" sz="1800" dirty="0" smtClean="0"/>
              <a:t>گروه </a:t>
            </a:r>
            <a:r>
              <a:rPr lang="fa-IR" sz="1800" dirty="0"/>
              <a:t>هاي پرخطر باشد</a:t>
            </a:r>
            <a:endParaRPr lang="en-US" sz="1800" dirty="0"/>
          </a:p>
        </p:txBody>
      </p:sp>
    </p:spTree>
    <p:extLst>
      <p:ext uri="{BB962C8B-B14F-4D97-AF65-F5344CB8AC3E}">
        <p14:creationId xmlns:p14="http://schemas.microsoft.com/office/powerpoint/2010/main" val="32089144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sz="6600" b="1" dirty="0">
                <a:solidFill>
                  <a:srgbClr val="FF0000"/>
                </a:solidFill>
              </a:rPr>
              <a:t>Droplet precautions</a:t>
            </a:r>
          </a:p>
        </p:txBody>
      </p:sp>
      <p:sp>
        <p:nvSpPr>
          <p:cNvPr id="3" name="Content Placeholder 2"/>
          <p:cNvSpPr>
            <a:spLocks noGrp="1"/>
          </p:cNvSpPr>
          <p:nvPr>
            <p:ph sz="quarter" idx="4294967295"/>
          </p:nvPr>
        </p:nvSpPr>
        <p:spPr>
          <a:xfrm>
            <a:off x="685330" y="2367093"/>
            <a:ext cx="7772870" cy="3424107"/>
          </a:xfrm>
          <a:prstGeom prst="rect">
            <a:avLst/>
          </a:prstGeom>
        </p:spPr>
        <p:txBody>
          <a:bodyPr>
            <a:normAutofit fontScale="92500" lnSpcReduction="10000"/>
          </a:bodyPr>
          <a:lstStyle/>
          <a:p>
            <a:r>
              <a:rPr lang="en-IN" sz="2800" dirty="0"/>
              <a:t>Use a medical mask if working within 1 meter of the patient. Place patients in single </a:t>
            </a:r>
            <a:r>
              <a:rPr lang="en-IN" sz="2800" dirty="0" smtClean="0"/>
              <a:t>rooms, or </a:t>
            </a:r>
            <a:r>
              <a:rPr lang="en-IN" sz="2800" dirty="0"/>
              <a:t>group together those with the same etiological diagnosis. If an etiological diagnosis is </a:t>
            </a:r>
            <a:r>
              <a:rPr lang="en-IN" sz="2800" dirty="0" smtClean="0"/>
              <a:t>not possible</a:t>
            </a:r>
            <a:r>
              <a:rPr lang="en-IN" sz="2800" dirty="0"/>
              <a:t>, group patients with similar clinical diagnosis and based on epidemiological </a:t>
            </a:r>
            <a:r>
              <a:rPr lang="en-IN" sz="2800" dirty="0" smtClean="0"/>
              <a:t>risk factors</a:t>
            </a:r>
            <a:r>
              <a:rPr lang="en-IN" sz="2800" dirty="0"/>
              <a:t>, with a spatial separation of at least 1 meter. Limit patient movement and ensure that</a:t>
            </a:r>
            <a:endParaRPr lang="en-IN" dirty="0"/>
          </a:p>
          <a:p>
            <a:r>
              <a:rPr lang="en-IN" sz="2400" b="1" dirty="0">
                <a:solidFill>
                  <a:srgbClr val="FF0000"/>
                </a:solidFill>
              </a:rPr>
              <a:t>patients wear medical masks when outside their rooms</a:t>
            </a:r>
          </a:p>
        </p:txBody>
      </p:sp>
      <p:pic>
        <p:nvPicPr>
          <p:cNvPr id="4" name="Picture 3"/>
          <p:cNvPicPr>
            <a:picLocks noChangeAspect="1"/>
          </p:cNvPicPr>
          <p:nvPr/>
        </p:nvPicPr>
        <p:blipFill>
          <a:blip r:embed="rId2"/>
          <a:stretch>
            <a:fillRect/>
          </a:stretch>
        </p:blipFill>
        <p:spPr>
          <a:xfrm>
            <a:off x="6716007" y="4976814"/>
            <a:ext cx="2100263" cy="1628775"/>
          </a:xfrm>
          <a:prstGeom prst="rect">
            <a:avLst/>
          </a:prstGeom>
          <a:ln>
            <a:noFill/>
          </a:ln>
          <a:effectLst>
            <a:softEdge rad="112500"/>
          </a:effectLst>
        </p:spPr>
      </p:pic>
    </p:spTree>
    <p:extLst>
      <p:ext uri="{BB962C8B-B14F-4D97-AF65-F5344CB8AC3E}">
        <p14:creationId xmlns:p14="http://schemas.microsoft.com/office/powerpoint/2010/main" val="19984656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sz="6600" b="1" dirty="0">
                <a:solidFill>
                  <a:srgbClr val="FF0000"/>
                </a:solidFill>
              </a:rPr>
              <a:t>Airborne precautions</a:t>
            </a:r>
          </a:p>
        </p:txBody>
      </p:sp>
      <p:sp>
        <p:nvSpPr>
          <p:cNvPr id="3" name="Content Placeholder 2"/>
          <p:cNvSpPr>
            <a:spLocks noGrp="1"/>
          </p:cNvSpPr>
          <p:nvPr>
            <p:ph sz="quarter" idx="4294967295"/>
          </p:nvPr>
        </p:nvSpPr>
        <p:spPr>
          <a:xfrm>
            <a:off x="106418" y="2065284"/>
            <a:ext cx="4408433" cy="3725916"/>
          </a:xfrm>
          <a:prstGeom prst="rect">
            <a:avLst/>
          </a:prstGeom>
        </p:spPr>
        <p:txBody>
          <a:bodyPr>
            <a:noAutofit/>
          </a:bodyPr>
          <a:lstStyle/>
          <a:p>
            <a:r>
              <a:rPr lang="en-IN" sz="2200" dirty="0"/>
              <a:t>Ensure that healthcare workers performing aerosol-generating procedures use </a:t>
            </a:r>
            <a:r>
              <a:rPr lang="en-IN" sz="2200" dirty="0" smtClean="0"/>
              <a:t>PPE, including </a:t>
            </a:r>
            <a:r>
              <a:rPr lang="en-IN" sz="2200" dirty="0"/>
              <a:t>gloves, long-sleeved gowns, eye protection and particulate respirators (N95 </a:t>
            </a:r>
            <a:r>
              <a:rPr lang="en-IN" sz="2200" dirty="0" smtClean="0"/>
              <a:t>or equivalent</a:t>
            </a:r>
            <a:r>
              <a:rPr lang="en-IN" sz="2200" dirty="0"/>
              <a:t>). Whenever possible, use adequately ventilated single rooms when </a:t>
            </a:r>
            <a:r>
              <a:rPr lang="en-IN" sz="2200" dirty="0" smtClean="0"/>
              <a:t>performing aerosol-generating </a:t>
            </a:r>
            <a:r>
              <a:rPr lang="en-IN" sz="2200" dirty="0"/>
              <a:t>procedures</a:t>
            </a:r>
          </a:p>
        </p:txBody>
      </p:sp>
      <p:pic>
        <p:nvPicPr>
          <p:cNvPr id="5" name="Content Placeholder 4"/>
          <p:cNvPicPr>
            <a:picLocks noGrp="1" noChangeAspect="1"/>
          </p:cNvPicPr>
          <p:nvPr>
            <p:ph sz="quarter" idx="4294967295"/>
          </p:nvPr>
        </p:nvPicPr>
        <p:blipFill>
          <a:blip r:embed="rId2"/>
          <a:stretch>
            <a:fillRect/>
          </a:stretch>
        </p:blipFill>
        <p:spPr>
          <a:xfrm>
            <a:off x="4514851" y="2065285"/>
            <a:ext cx="4334789" cy="4460776"/>
          </a:xfrm>
          <a:prstGeom prst="rect">
            <a:avLst/>
          </a:prstGeom>
        </p:spPr>
      </p:pic>
    </p:spTree>
    <p:extLst>
      <p:ext uri="{BB962C8B-B14F-4D97-AF65-F5344CB8AC3E}">
        <p14:creationId xmlns:p14="http://schemas.microsoft.com/office/powerpoint/2010/main" val="11408973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a:t>اقدامات احتياطي عمومي:</a:t>
            </a:r>
            <a:endParaRPr lang="en-US" dirty="0"/>
          </a:p>
        </p:txBody>
      </p:sp>
      <p:sp>
        <p:nvSpPr>
          <p:cNvPr id="3" name="Content Placeholder 2"/>
          <p:cNvSpPr>
            <a:spLocks noGrp="1"/>
          </p:cNvSpPr>
          <p:nvPr>
            <p:ph idx="1"/>
          </p:nvPr>
        </p:nvSpPr>
        <p:spPr/>
        <p:txBody>
          <a:bodyPr>
            <a:normAutofit/>
          </a:bodyPr>
          <a:lstStyle/>
          <a:p>
            <a:pPr marL="0" indent="0" algn="r" rtl="1">
              <a:buNone/>
            </a:pPr>
            <a:r>
              <a:rPr lang="fa-IR" dirty="0" smtClean="0"/>
              <a:t>-آموزش </a:t>
            </a:r>
            <a:r>
              <a:rPr lang="fa-IR" dirty="0"/>
              <a:t>و بازاموزي پرسنل ارائه كننده خدمات بهداشتي درماني </a:t>
            </a:r>
            <a:endParaRPr lang="en-US" dirty="0"/>
          </a:p>
          <a:p>
            <a:pPr marL="0" indent="0" algn="r" rtl="1">
              <a:buNone/>
            </a:pPr>
            <a:r>
              <a:rPr lang="fa-IR" dirty="0" smtClean="0"/>
              <a:t>-انجام </a:t>
            </a:r>
            <a:r>
              <a:rPr lang="fa-IR" dirty="0"/>
              <a:t>اقدامات احتياطي استاندارد (در برخي شرايط احتياطات تماسي و تنفسي و هوابرد لازم مي شود) </a:t>
            </a:r>
            <a:endParaRPr lang="en-US" dirty="0"/>
          </a:p>
          <a:p>
            <a:pPr marL="0" indent="0" algn="r" rtl="1">
              <a:buNone/>
            </a:pPr>
            <a:r>
              <a:rPr lang="fa-IR" dirty="0" smtClean="0"/>
              <a:t>-ترياژ </a:t>
            </a:r>
            <a:r>
              <a:rPr lang="fa-IR" dirty="0"/>
              <a:t>باليني بايد براي شناسايي اوليه همه بيماران مبتلا به </a:t>
            </a:r>
            <a:r>
              <a:rPr lang="en-US" dirty="0" smtClean="0"/>
              <a:t>ARI</a:t>
            </a:r>
            <a:r>
              <a:rPr lang="fa-IR" dirty="0" smtClean="0"/>
              <a:t>مورد </a:t>
            </a:r>
            <a:r>
              <a:rPr lang="fa-IR" dirty="0"/>
              <a:t>استفاده قرار گيرد. </a:t>
            </a:r>
            <a:endParaRPr lang="en-US" dirty="0"/>
          </a:p>
          <a:p>
            <a:pPr marL="0" indent="0" algn="r" rtl="1">
              <a:buNone/>
            </a:pPr>
            <a:r>
              <a:rPr lang="en-US" dirty="0" smtClean="0"/>
              <a:t>-</a:t>
            </a:r>
            <a:r>
              <a:rPr lang="fa-IR" dirty="0" smtClean="0"/>
              <a:t>در </a:t>
            </a:r>
            <a:r>
              <a:rPr lang="fa-IR" dirty="0"/>
              <a:t>مرزهاي ورودي و خروجي كشور از جمله فرودگاهها،بنادر،پايانه هاي مرزي بايد به بيماران </a:t>
            </a:r>
            <a:r>
              <a:rPr lang="fa-IR" dirty="0" smtClean="0"/>
              <a:t>مشكوك </a:t>
            </a:r>
            <a:r>
              <a:rPr lang="fa-IR" dirty="0"/>
              <a:t>ماسك ارائه شده و براي بررسي هاي بيشتر بيماران بدحال آنان را </a:t>
            </a:r>
            <a:r>
              <a:rPr lang="fa-IR" dirty="0" smtClean="0"/>
              <a:t>به</a:t>
            </a:r>
            <a:r>
              <a:rPr lang="en-US" dirty="0" smtClean="0"/>
              <a:t> </a:t>
            </a:r>
            <a:r>
              <a:rPr lang="fa-IR" dirty="0" smtClean="0"/>
              <a:t>بيمارستان </a:t>
            </a:r>
            <a:r>
              <a:rPr lang="fa-IR" dirty="0"/>
              <a:t>اعزام نمود (ترجيحا بيمارستان هاي داراي اتاق ايزوله فشار منفي كه از پيش </a:t>
            </a:r>
            <a:r>
              <a:rPr lang="fa-IR" dirty="0" smtClean="0"/>
              <a:t>تعيين</a:t>
            </a:r>
            <a:r>
              <a:rPr lang="en-US" dirty="0" smtClean="0"/>
              <a:t> </a:t>
            </a:r>
            <a:r>
              <a:rPr lang="fa-IR" dirty="0" smtClean="0"/>
              <a:t>شده </a:t>
            </a:r>
            <a:r>
              <a:rPr lang="fa-IR" dirty="0"/>
              <a:t>اند)</a:t>
            </a:r>
          </a:p>
          <a:p>
            <a:pPr marL="0" indent="0" algn="r" rtl="1">
              <a:buNone/>
            </a:pPr>
            <a:r>
              <a:rPr lang="fa-IR" dirty="0"/>
              <a:t>در بخش سرپايي و غير بستري بيماران بايد از ماسك استفاده نمايند تا انتقال بيماري </a:t>
            </a:r>
            <a:r>
              <a:rPr lang="fa-IR" dirty="0" smtClean="0"/>
              <a:t>به</a:t>
            </a:r>
            <a:r>
              <a:rPr lang="en-US" dirty="0" smtClean="0"/>
              <a:t> </a:t>
            </a:r>
            <a:r>
              <a:rPr lang="fa-IR" dirty="0"/>
              <a:t>سايرين در حد امكان كاسته شود.</a:t>
            </a:r>
            <a:endParaRPr lang="en-US" dirty="0"/>
          </a:p>
        </p:txBody>
      </p:sp>
    </p:spTree>
    <p:extLst>
      <p:ext uri="{BB962C8B-B14F-4D97-AF65-F5344CB8AC3E}">
        <p14:creationId xmlns:p14="http://schemas.microsoft.com/office/powerpoint/2010/main" val="30542474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248400"/>
          </a:xfrm>
        </p:spPr>
        <p:txBody>
          <a:bodyPr>
            <a:noAutofit/>
          </a:bodyPr>
          <a:lstStyle/>
          <a:p>
            <a:pPr marL="0" indent="0" algn="r" rtl="1">
              <a:buNone/>
            </a:pPr>
            <a:r>
              <a:rPr lang="en-US" sz="1800" dirty="0" smtClean="0"/>
              <a:t>-</a:t>
            </a:r>
            <a:r>
              <a:rPr lang="fa-IR" sz="1800" dirty="0" smtClean="0"/>
              <a:t>بیماران مشکوک باید </a:t>
            </a:r>
            <a:r>
              <a:rPr lang="fa-IR" sz="1800" dirty="0"/>
              <a:t>ترجيحاً در اتاق ايزوله تنفسي داراي فشار </a:t>
            </a:r>
            <a:r>
              <a:rPr lang="fa-IR" sz="1800" dirty="0" smtClean="0"/>
              <a:t>منفي بستری شوند.</a:t>
            </a:r>
            <a:endParaRPr lang="en-US" sz="1800" dirty="0"/>
          </a:p>
          <a:p>
            <a:pPr marL="0" indent="0" algn="r" rtl="1">
              <a:buNone/>
            </a:pPr>
            <a:r>
              <a:rPr lang="en-US" sz="1800" dirty="0" smtClean="0"/>
              <a:t>-</a:t>
            </a:r>
            <a:r>
              <a:rPr lang="fa-IR" sz="1800" dirty="0" smtClean="0"/>
              <a:t>خود </a:t>
            </a:r>
            <a:r>
              <a:rPr lang="fa-IR" sz="1800" dirty="0"/>
              <a:t>بيمار بايد از ماسك جراحي استفاده نمايد. </a:t>
            </a:r>
          </a:p>
          <a:p>
            <a:pPr marL="0" indent="0" algn="r" rtl="1">
              <a:buNone/>
            </a:pPr>
            <a:r>
              <a:rPr lang="en-US" sz="1800" dirty="0" smtClean="0"/>
              <a:t>-</a:t>
            </a:r>
            <a:r>
              <a:rPr lang="fa-IR" sz="1800" dirty="0" smtClean="0"/>
              <a:t>تماس </a:t>
            </a:r>
            <a:r>
              <a:rPr lang="fa-IR" sz="1800" dirty="0"/>
              <a:t>با بيمار بايد به حداقل رسانده شود و از تردد بي مورد افراد به اتاق بيمار خودداري بعمل آيد </a:t>
            </a:r>
            <a:endParaRPr lang="en-US" sz="1800" dirty="0"/>
          </a:p>
          <a:p>
            <a:pPr marL="0" indent="0" algn="r" rtl="1">
              <a:buNone/>
            </a:pPr>
            <a:r>
              <a:rPr lang="en-US" sz="1800" dirty="0" smtClean="0"/>
              <a:t>-</a:t>
            </a:r>
            <a:r>
              <a:rPr lang="fa-IR" sz="1800" dirty="0" smtClean="0"/>
              <a:t>پرسنل </a:t>
            </a:r>
            <a:r>
              <a:rPr lang="fa-IR" sz="1800" dirty="0"/>
              <a:t>ارائه كننده خدمت بايد مشخص شوند و از تردد ساير پرسنل خودداري گردد. </a:t>
            </a:r>
          </a:p>
          <a:p>
            <a:pPr marL="0" indent="0" algn="r" rtl="1">
              <a:buNone/>
            </a:pPr>
            <a:r>
              <a:rPr lang="en-US" sz="1800" dirty="0" smtClean="0"/>
              <a:t>-</a:t>
            </a:r>
            <a:r>
              <a:rPr lang="fa-IR" sz="1800" dirty="0" smtClean="0"/>
              <a:t>از </a:t>
            </a:r>
            <a:r>
              <a:rPr lang="fa-IR" sz="1800" dirty="0"/>
              <a:t>تردد ملاقات كنندگان و همراهان در اتاق بيمار جلوگيري بعمل ايد. </a:t>
            </a:r>
          </a:p>
          <a:p>
            <a:pPr marL="0" indent="0" algn="r" rtl="1">
              <a:buNone/>
            </a:pPr>
            <a:r>
              <a:rPr lang="en-US" sz="1800" dirty="0" smtClean="0"/>
              <a:t>-</a:t>
            </a:r>
            <a:r>
              <a:rPr lang="fa-IR" sz="1800" dirty="0" smtClean="0"/>
              <a:t>در </a:t>
            </a:r>
            <a:r>
              <a:rPr lang="fa-IR" sz="1800" dirty="0"/>
              <a:t>صورت افزايش موارد بيماري و كمبود امكانات، بيماران بصورت كوهورت (بستري بيماران با تشخيص </a:t>
            </a:r>
            <a:r>
              <a:rPr lang="fa-IR" sz="1800" dirty="0" smtClean="0"/>
              <a:t>مشابه </a:t>
            </a:r>
            <a:r>
              <a:rPr lang="fa-IR" sz="1800" dirty="0"/>
              <a:t>در يك اتاق/بخش)بستري گردند.</a:t>
            </a:r>
          </a:p>
          <a:p>
            <a:pPr marL="0" indent="0" algn="r" rtl="1">
              <a:buNone/>
            </a:pPr>
            <a:r>
              <a:rPr lang="en-US" sz="1800" dirty="0" smtClean="0"/>
              <a:t>-</a:t>
            </a:r>
            <a:r>
              <a:rPr lang="fa-IR" sz="1800" dirty="0" smtClean="0"/>
              <a:t>در </a:t>
            </a:r>
            <a:r>
              <a:rPr lang="fa-IR" sz="1800" dirty="0"/>
              <a:t>شرايط خاص پوشيدن وسايل حفاظت فردي كامل بر اساس اقدامات احتياطي تماسي و ريزقطرات ، </a:t>
            </a:r>
            <a:r>
              <a:rPr lang="fa-IR" sz="1800" dirty="0" smtClean="0"/>
              <a:t>ضروري </a:t>
            </a:r>
            <a:r>
              <a:rPr lang="fa-IR" sz="1800" dirty="0"/>
              <a:t>مي باشد.</a:t>
            </a:r>
          </a:p>
          <a:p>
            <a:pPr marL="0" indent="0" algn="r" rtl="1">
              <a:buNone/>
            </a:pPr>
            <a:r>
              <a:rPr lang="fa-IR" sz="1800" dirty="0" smtClean="0"/>
              <a:t>-بايد </a:t>
            </a:r>
            <a:r>
              <a:rPr lang="fa-IR" sz="1800" dirty="0"/>
              <a:t>احتياطات استاندارد ، </a:t>
            </a:r>
            <a:r>
              <a:rPr lang="fa-IR" sz="1800" dirty="0" smtClean="0"/>
              <a:t>بطور </a:t>
            </a:r>
            <a:r>
              <a:rPr lang="fa-IR" sz="1800" dirty="0"/>
              <a:t>پايه ، در مور د تمام بيمارا ن </a:t>
            </a:r>
            <a:r>
              <a:rPr lang="fa-IR" sz="1800" dirty="0" smtClean="0"/>
              <a:t>بدون توجه  به </a:t>
            </a:r>
            <a:r>
              <a:rPr lang="fa-IR" sz="1800" dirty="0"/>
              <a:t>تشخيص توسط تما م </a:t>
            </a:r>
            <a:r>
              <a:rPr lang="fa-IR" sz="1800" dirty="0" smtClean="0"/>
              <a:t>كادرتشخيصي </a:t>
            </a:r>
            <a:r>
              <a:rPr lang="fa-IR" sz="1800" dirty="0"/>
              <a:t>درماني در تمام </a:t>
            </a:r>
            <a:r>
              <a:rPr lang="fa-IR" sz="1800" dirty="0" smtClean="0"/>
              <a:t>لحظات انجام گیرد.</a:t>
            </a:r>
            <a:endParaRPr lang="fa-IR" sz="1800" dirty="0"/>
          </a:p>
          <a:p>
            <a:pPr marL="0" indent="0" algn="r" rtl="1">
              <a:buNone/>
            </a:pPr>
            <a:r>
              <a:rPr lang="fa-IR" sz="1800" dirty="0" smtClean="0"/>
              <a:t>-تعويض </a:t>
            </a:r>
            <a:r>
              <a:rPr lang="fa-IR" sz="1800" dirty="0"/>
              <a:t>وسايل حفاظت فردي جهت ارائه خدمات بهداشتي درماني از يك بيمار به بيمار ديگر الزامي مي </a:t>
            </a:r>
            <a:r>
              <a:rPr lang="fa-IR" sz="1800" dirty="0" smtClean="0"/>
              <a:t>باشد</a:t>
            </a:r>
            <a:r>
              <a:rPr lang="fa-IR" sz="1800" dirty="0"/>
              <a:t>.</a:t>
            </a:r>
          </a:p>
          <a:p>
            <a:pPr marL="0" indent="0" algn="r" rtl="1">
              <a:buNone/>
            </a:pPr>
            <a:r>
              <a:rPr lang="fa-IR" sz="1800" dirty="0" smtClean="0"/>
              <a:t>-رعايت </a:t>
            </a:r>
            <a:r>
              <a:rPr lang="fa-IR" sz="1800" dirty="0"/>
              <a:t>اصول شستشوي دست ها قبل و بعد از ارائه خدمات بهداشتي درماني (قبل از پوشيدن دستكش و </a:t>
            </a:r>
            <a:r>
              <a:rPr lang="fa-IR" sz="1800" dirty="0" smtClean="0"/>
              <a:t>بعد </a:t>
            </a:r>
            <a:r>
              <a:rPr lang="fa-IR" sz="1800" dirty="0"/>
              <a:t>از دراوردن دستكش) الزامي مي باشد. بين درآوردن دستكش و درآوردن ماسك بايد دست ها </a:t>
            </a:r>
            <a:r>
              <a:rPr lang="fa-IR" sz="1800" dirty="0" smtClean="0"/>
              <a:t>شسته شوند</a:t>
            </a:r>
            <a:r>
              <a:rPr lang="fa-IR" sz="1800" dirty="0"/>
              <a:t>.</a:t>
            </a:r>
          </a:p>
          <a:p>
            <a:pPr marL="0" indent="0" algn="r" rtl="1">
              <a:buNone/>
            </a:pPr>
            <a:r>
              <a:rPr lang="fa-IR" sz="1800" dirty="0" smtClean="0"/>
              <a:t>-كليه </a:t>
            </a:r>
            <a:r>
              <a:rPr lang="fa-IR" sz="1800" dirty="0"/>
              <a:t>سطوح و ابزار استفاده شده بر اساس اصول كنترل عفونت بايد تميز و با مواد مناسب ضدعفوني </a:t>
            </a:r>
            <a:r>
              <a:rPr lang="fa-IR" sz="1800" dirty="0" smtClean="0"/>
              <a:t>و با </a:t>
            </a:r>
            <a:r>
              <a:rPr lang="fa-IR" sz="1800" dirty="0"/>
              <a:t>الكل 70 % </a:t>
            </a:r>
            <a:r>
              <a:rPr lang="fa-IR" sz="1800" dirty="0" smtClean="0"/>
              <a:t>گندزدايي </a:t>
            </a:r>
            <a:r>
              <a:rPr lang="fa-IR" sz="1800" dirty="0"/>
              <a:t>شوند. </a:t>
            </a:r>
            <a:r>
              <a:rPr lang="fa-IR" sz="1800" dirty="0" smtClean="0"/>
              <a:t>ویروس </a:t>
            </a:r>
            <a:r>
              <a:rPr lang="en-US" sz="1800" dirty="0" smtClean="0"/>
              <a:t>MERS</a:t>
            </a:r>
            <a:r>
              <a:rPr lang="fa-IR" sz="1800" dirty="0" smtClean="0"/>
              <a:t> با الکل 70% از بین میرود.</a:t>
            </a:r>
            <a:endParaRPr lang="fa-IR" sz="1800" dirty="0"/>
          </a:p>
          <a:p>
            <a:pPr marL="0" indent="0" algn="r" rtl="1">
              <a:buNone/>
            </a:pPr>
            <a:r>
              <a:rPr lang="fa-IR" sz="1800" dirty="0" smtClean="0"/>
              <a:t>-به </a:t>
            </a:r>
            <a:r>
              <a:rPr lang="fa-IR" sz="1800" dirty="0"/>
              <a:t>پرسنل و تيم اورژانس و راننده آمبولانس بايد در خصوص بيماري اطلاع رساني شود و ملزم به اجراي </a:t>
            </a:r>
            <a:r>
              <a:rPr lang="fa-IR" sz="1800" dirty="0" smtClean="0"/>
              <a:t>كامل </a:t>
            </a:r>
            <a:r>
              <a:rPr lang="fa-IR" sz="1800" dirty="0"/>
              <a:t>اقدامات احتياطي مي باشند.</a:t>
            </a:r>
            <a:endParaRPr lang="en-US" sz="1800" dirty="0"/>
          </a:p>
        </p:txBody>
      </p:sp>
    </p:spTree>
    <p:extLst>
      <p:ext uri="{BB962C8B-B14F-4D97-AF65-F5344CB8AC3E}">
        <p14:creationId xmlns:p14="http://schemas.microsoft.com/office/powerpoint/2010/main" val="19735296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a:t>گزارش فوري به سيستم بهداشتي</a:t>
            </a:r>
            <a:endParaRPr lang="en-US" dirty="0"/>
          </a:p>
        </p:txBody>
      </p:sp>
      <p:sp>
        <p:nvSpPr>
          <p:cNvPr id="3" name="Content Placeholder 2"/>
          <p:cNvSpPr>
            <a:spLocks noGrp="1"/>
          </p:cNvSpPr>
          <p:nvPr>
            <p:ph idx="1"/>
          </p:nvPr>
        </p:nvSpPr>
        <p:spPr/>
        <p:txBody>
          <a:bodyPr/>
          <a:lstStyle/>
          <a:p>
            <a:pPr marL="0" indent="0" algn="r" rtl="1">
              <a:buNone/>
            </a:pPr>
            <a:r>
              <a:rPr lang="fa-IR" dirty="0"/>
              <a:t>كليه ارائه كنندگان خدمات بهداشتي درماني (دولتي-غيردولتي-خيريه- ...)در صورت مشاهده موارد مشكوك </a:t>
            </a:r>
            <a:r>
              <a:rPr lang="fa-IR" dirty="0" smtClean="0"/>
              <a:t>به بيماري </a:t>
            </a:r>
            <a:r>
              <a:rPr lang="fa-IR" dirty="0"/>
              <a:t>(براساس تعريف) موظف به گزارش فوري و آني ( كمتر از يكساعت) به سيستم بهداشتي مي باشند </a:t>
            </a:r>
            <a:r>
              <a:rPr lang="fa-IR" dirty="0" smtClean="0"/>
              <a:t>وبلافاصله </a:t>
            </a:r>
            <a:r>
              <a:rPr lang="fa-IR" dirty="0"/>
              <a:t>موارد بايد به معاونت بهداشتي دانشگاه علوم پزشكي و خدمات بهداشتي درماني مربوطه و سطح </a:t>
            </a:r>
            <a:r>
              <a:rPr lang="fa-IR" dirty="0" smtClean="0"/>
              <a:t>ستادي گزارش </a:t>
            </a:r>
            <a:r>
              <a:rPr lang="fa-IR" dirty="0"/>
              <a:t>داده شود. اطلاعات اوليه بر اساس فرم ليست خطي بايد تكميل و گزارش داده شود.</a:t>
            </a:r>
            <a:endParaRPr lang="en-US" dirty="0"/>
          </a:p>
        </p:txBody>
      </p:sp>
    </p:spTree>
    <p:extLst>
      <p:ext uri="{BB962C8B-B14F-4D97-AF65-F5344CB8AC3E}">
        <p14:creationId xmlns:p14="http://schemas.microsoft.com/office/powerpoint/2010/main" val="31877868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400" b="1" dirty="0" smtClean="0">
                <a:solidFill>
                  <a:srgbClr val="FF0000"/>
                </a:solidFill>
              </a:rPr>
              <a:t>Role of laboratories </a:t>
            </a:r>
            <a:endParaRPr lang="en-IN" sz="2400" b="1" dirty="0">
              <a:solidFill>
                <a:srgbClr val="FF0000"/>
              </a:solidFill>
            </a:endParaRPr>
          </a:p>
        </p:txBody>
      </p:sp>
      <p:sp>
        <p:nvSpPr>
          <p:cNvPr id="3" name="Content Placeholder 2"/>
          <p:cNvSpPr>
            <a:spLocks noGrp="1"/>
          </p:cNvSpPr>
          <p:nvPr>
            <p:ph sz="half" idx="1"/>
          </p:nvPr>
        </p:nvSpPr>
        <p:spPr>
          <a:xfrm>
            <a:off x="236482" y="1986456"/>
            <a:ext cx="4278368" cy="3804744"/>
          </a:xfrm>
          <a:prstGeom prst="rect">
            <a:avLst/>
          </a:prstGeom>
        </p:spPr>
        <p:txBody>
          <a:bodyPr>
            <a:noAutofit/>
          </a:bodyPr>
          <a:lstStyle/>
          <a:p>
            <a:r>
              <a:rPr lang="en-IN" sz="2400" dirty="0"/>
              <a:t>Most state laboratories are approved to test for Middle East Respiratory Syndrome Coronavirus (MERS-</a:t>
            </a:r>
            <a:r>
              <a:rPr lang="en-IN" sz="2400" dirty="0" err="1"/>
              <a:t>CoV</a:t>
            </a:r>
            <a:r>
              <a:rPr lang="en-IN" sz="2400" dirty="0"/>
              <a:t>) using CDC's </a:t>
            </a:r>
            <a:r>
              <a:rPr lang="en-IN" sz="2400" dirty="0" err="1"/>
              <a:t>rRT</a:t>
            </a:r>
            <a:r>
              <a:rPr lang="en-IN" sz="2400" dirty="0"/>
              <a:t>-PCR assay. However, they should coordinate with CDC for specimen testing since widely available diagnostic tests are not suitable.</a:t>
            </a:r>
          </a:p>
        </p:txBody>
      </p:sp>
      <p:pic>
        <p:nvPicPr>
          <p:cNvPr id="5" name="Content Placeholder 4"/>
          <p:cNvPicPr>
            <a:picLocks noGrp="1" noChangeAspect="1"/>
          </p:cNvPicPr>
          <p:nvPr>
            <p:ph sz="half" idx="2"/>
          </p:nvPr>
        </p:nvPicPr>
        <p:blipFill>
          <a:blip r:embed="rId2"/>
          <a:stretch>
            <a:fillRect/>
          </a:stretch>
        </p:blipFill>
        <p:spPr>
          <a:xfrm>
            <a:off x="4696424" y="1986459"/>
            <a:ext cx="4211094" cy="4451921"/>
          </a:xfrm>
          <a:prstGeom prst="rect">
            <a:avLst/>
          </a:prstGeom>
        </p:spPr>
      </p:pic>
    </p:spTree>
    <p:extLst>
      <p:ext uri="{BB962C8B-B14F-4D97-AF65-F5344CB8AC3E}">
        <p14:creationId xmlns:p14="http://schemas.microsoft.com/office/powerpoint/2010/main" val="42417415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88640"/>
            <a:ext cx="9036496" cy="6336704"/>
          </a:xfrm>
        </p:spPr>
        <p:txBody>
          <a:bodyPr>
            <a:normAutofit/>
          </a:bodyPr>
          <a:lstStyle/>
          <a:p>
            <a:pPr algn="r"/>
            <a:r>
              <a:rPr lang="fa-IR" dirty="0" smtClean="0"/>
              <a:t>درون </a:t>
            </a:r>
            <a:r>
              <a:rPr lang="fa-IR" dirty="0"/>
              <a:t>ریه ها و انتهای نایژه ها حدود 300 میلیون کیسه هوایی وجود دارد که می تواند هوایی به اندازه یک توپ بسکتبال را درون خود جای می دهند.</a:t>
            </a:r>
          </a:p>
          <a:p>
            <a:pPr algn="r"/>
            <a:r>
              <a:rPr lang="fa-IR" dirty="0"/>
              <a:t> دی اکسید کربن تولید شده در  ریه ها ابتدا از این کیسه ها عبور می کند، پس از بدن دفع می شود و در نهایت این کیسه ها نقش مهمی را در رد و بدل کردن اکسیژن ایفا می کند. </a:t>
            </a:r>
            <a:br>
              <a:rPr lang="fa-IR" dirty="0"/>
            </a:br>
            <a:endParaRPr lang="fa-IR" dirty="0"/>
          </a:p>
          <a:p>
            <a:pPr algn="r"/>
            <a:r>
              <a:rPr lang="fa-IR" dirty="0"/>
              <a:t>بررسی ها نشان می دهد بدن انسان برای زنده ماندن در هر دقیقه در حالت درازکش حدود 7/6 لیتر هوا نیاز دارد این میزان به هنگام قدم زدن به 22/8 لیتر و هنگام دویدن به 47/5 لیتر می رسد.</a:t>
            </a:r>
          </a:p>
          <a:p>
            <a:pPr algn="r"/>
            <a:endParaRPr lang="fa-IR" dirty="0"/>
          </a:p>
          <a:p>
            <a:pPr algn="r"/>
            <a:r>
              <a:rPr lang="fa-IR" dirty="0" smtClean="0"/>
              <a:t>مساحت سطوح ریه حدود 70 تا 100 متر مربع است(8.4*8.4 متر)</a:t>
            </a:r>
          </a:p>
          <a:p>
            <a:pPr algn="r"/>
            <a:r>
              <a:rPr lang="fa-IR" dirty="0" smtClean="0"/>
              <a:t>حدود نصف زمین تنیس</a:t>
            </a:r>
          </a:p>
          <a:p>
            <a:pPr algn="r"/>
            <a:r>
              <a:rPr lang="fa-IR" dirty="0" smtClean="0"/>
              <a:t>طول عروق اطراف کیسه هاسی هوایی حدود 992 کیلومتر است</a:t>
            </a:r>
            <a:endParaRPr lang="fa-IR" dirty="0"/>
          </a:p>
        </p:txBody>
      </p:sp>
    </p:spTree>
    <p:extLst>
      <p:ext uri="{BB962C8B-B14F-4D97-AF65-F5344CB8AC3E}">
        <p14:creationId xmlns:p14="http://schemas.microsoft.com/office/powerpoint/2010/main" val="17565409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t>تهيه نمونه و جابجايي آن</a:t>
            </a:r>
            <a:endParaRPr lang="en-US" dirty="0"/>
          </a:p>
        </p:txBody>
      </p:sp>
      <p:sp>
        <p:nvSpPr>
          <p:cNvPr id="3" name="Content Placeholder 2"/>
          <p:cNvSpPr>
            <a:spLocks noGrp="1"/>
          </p:cNvSpPr>
          <p:nvPr>
            <p:ph idx="1"/>
          </p:nvPr>
        </p:nvSpPr>
        <p:spPr/>
        <p:txBody>
          <a:bodyPr>
            <a:normAutofit/>
          </a:bodyPr>
          <a:lstStyle/>
          <a:p>
            <a:r>
              <a:rPr lang="fa-IR" dirty="0"/>
              <a:t>موازين دستورالعمل كنترل عفونت را هنگام تهيه نمونه بايد بدرستي رعايت نمود. بر اساس اطلاعات موجود بيشترين تيتر</a:t>
            </a:r>
          </a:p>
          <a:p>
            <a:r>
              <a:rPr lang="fa-IR" dirty="0"/>
              <a:t>ويروس در نمونه هاي ترشحات تنفسي تحتاني (خلط، آسپيره ترشحات ناي، شستشوي ترشحات برونش) بدست مي آيد.</a:t>
            </a:r>
          </a:p>
          <a:p>
            <a:r>
              <a:rPr lang="fa-IR" dirty="0"/>
              <a:t>ترشحات فوقاني دستگاه تنفس نيز توصيه مي شوند علي الخصوص هنگامي كه امكان تهيه نمونه از ترشحات تحتاني </a:t>
            </a:r>
            <a:r>
              <a:rPr lang="fa-IR" dirty="0" smtClean="0"/>
              <a:t>وجود</a:t>
            </a:r>
            <a:r>
              <a:rPr lang="en-US" dirty="0" smtClean="0"/>
              <a:t> </a:t>
            </a:r>
            <a:r>
              <a:rPr lang="fa-IR" dirty="0" smtClean="0"/>
              <a:t>نداشته </a:t>
            </a:r>
            <a:r>
              <a:rPr lang="fa-IR" dirty="0"/>
              <a:t>باشد.</a:t>
            </a:r>
          </a:p>
          <a:p>
            <a:r>
              <a:rPr lang="fa-IR" dirty="0"/>
              <a:t>(در صورت شك به اين بيماري بايد دو نمونه سرم نيز از بيمار تهيه شود و تا زماني كه امكان انجام آزمايشات </a:t>
            </a:r>
            <a:r>
              <a:rPr lang="fa-IR" dirty="0" smtClean="0"/>
              <a:t>سرولوژيك</a:t>
            </a:r>
            <a:r>
              <a:rPr lang="en-US" dirty="0" smtClean="0"/>
              <a:t> </a:t>
            </a:r>
            <a:r>
              <a:rPr lang="fa-IR" dirty="0" smtClean="0"/>
              <a:t>فراهم </a:t>
            </a:r>
            <a:r>
              <a:rPr lang="fa-IR" dirty="0"/>
              <a:t>شود نگه داري گردد (اين دو نمونه بايد به فاصله حداقل 3 هفته از همديگر تهيه شده باشند و نمونه اول در </a:t>
            </a:r>
            <a:r>
              <a:rPr lang="fa-IR" dirty="0" smtClean="0"/>
              <a:t>هفته</a:t>
            </a:r>
            <a:r>
              <a:rPr lang="en-US" dirty="0" smtClean="0"/>
              <a:t> </a:t>
            </a:r>
            <a:r>
              <a:rPr lang="fa-IR" dirty="0" smtClean="0"/>
              <a:t>اول </a:t>
            </a:r>
            <a:r>
              <a:rPr lang="fa-IR" dirty="0"/>
              <a:t>بيماري تهيه مي گردد). زماني كه از شروع بيماري بيش از 2 هفته گذشته باشد مي توان سطح آنتي بادي را در </a:t>
            </a:r>
            <a:r>
              <a:rPr lang="fa-IR" dirty="0" smtClean="0"/>
              <a:t>بدن</a:t>
            </a:r>
            <a:r>
              <a:rPr lang="en-US" dirty="0" smtClean="0"/>
              <a:t> </a:t>
            </a:r>
            <a:r>
              <a:rPr lang="fa-IR" dirty="0" smtClean="0"/>
              <a:t>اندازه </a:t>
            </a:r>
            <a:r>
              <a:rPr lang="fa-IR" dirty="0"/>
              <a:t>گرفت. ليكن از انجاكه روش سرولوژي مناسب در سطح جهان وجود ندارد فعلا از ارسال نمونه سرم </a:t>
            </a:r>
            <a:r>
              <a:rPr lang="fa-IR" dirty="0" smtClean="0"/>
              <a:t>بيمار خودداری شود.</a:t>
            </a:r>
            <a:endParaRPr lang="en-US" dirty="0"/>
          </a:p>
        </p:txBody>
      </p:sp>
    </p:spTree>
    <p:extLst>
      <p:ext uri="{BB962C8B-B14F-4D97-AF65-F5344CB8AC3E}">
        <p14:creationId xmlns:p14="http://schemas.microsoft.com/office/powerpoint/2010/main" val="11999563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fa-IR" b="1" dirty="0"/>
              <a:t>بهترين زمان براي اخذ </a:t>
            </a:r>
            <a:r>
              <a:rPr lang="fa-IR" b="1" dirty="0" smtClean="0"/>
              <a:t>نمونه تنفسی ظرف </a:t>
            </a:r>
            <a:r>
              <a:rPr lang="fa-IR" b="1" dirty="0"/>
              <a:t>7 روز اول بيماري و قبل از تجويز داروهاي ضدويروس </a:t>
            </a:r>
            <a:r>
              <a:rPr lang="fa-IR" b="1" dirty="0" smtClean="0"/>
              <a:t>است .</a:t>
            </a:r>
            <a:endParaRPr lang="en-US" dirty="0"/>
          </a:p>
        </p:txBody>
      </p:sp>
    </p:spTree>
    <p:extLst>
      <p:ext uri="{BB962C8B-B14F-4D97-AF65-F5344CB8AC3E}">
        <p14:creationId xmlns:p14="http://schemas.microsoft.com/office/powerpoint/2010/main" val="7695882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3" y="375782"/>
            <a:ext cx="7773338" cy="1202498"/>
          </a:xfrm>
        </p:spPr>
        <p:txBody>
          <a:bodyPr>
            <a:normAutofit fontScale="90000"/>
          </a:bodyPr>
          <a:lstStyle/>
          <a:p>
            <a:r>
              <a:rPr lang="en-IN" sz="6000" b="1" dirty="0" smtClean="0">
                <a:solidFill>
                  <a:srgbClr val="FF0000"/>
                </a:solidFill>
              </a:rPr>
              <a:t>What specimen to collect </a:t>
            </a:r>
            <a:endParaRPr lang="en-IN" sz="6000" b="1" dirty="0">
              <a:solidFill>
                <a:srgbClr val="FF0000"/>
              </a:solidFill>
            </a:endParaRPr>
          </a:p>
        </p:txBody>
      </p:sp>
      <p:sp>
        <p:nvSpPr>
          <p:cNvPr id="3" name="Content Placeholder 2"/>
          <p:cNvSpPr>
            <a:spLocks noGrp="1"/>
          </p:cNvSpPr>
          <p:nvPr>
            <p:ph sz="half" idx="1"/>
          </p:nvPr>
        </p:nvSpPr>
        <p:spPr>
          <a:xfrm>
            <a:off x="341336" y="1828800"/>
            <a:ext cx="4173515" cy="4759890"/>
          </a:xfrm>
          <a:prstGeom prst="rect">
            <a:avLst/>
          </a:prstGeom>
        </p:spPr>
        <p:txBody>
          <a:bodyPr>
            <a:noAutofit/>
          </a:bodyPr>
          <a:lstStyle/>
          <a:p>
            <a:r>
              <a:rPr lang="en-IN" sz="2900" dirty="0" smtClean="0"/>
              <a:t>as</a:t>
            </a:r>
            <a:endParaRPr lang="en-IN" sz="2900" dirty="0"/>
          </a:p>
          <a:p>
            <a:r>
              <a:rPr lang="en-IN" sz="2900" b="1" dirty="0" smtClean="0"/>
              <a:t>Broncho alveolar lavage sputum and </a:t>
            </a:r>
            <a:r>
              <a:rPr lang="en-IN" sz="2900" b="1" dirty="0"/>
              <a:t>tracheal </a:t>
            </a:r>
            <a:r>
              <a:rPr lang="en-IN" sz="2900" b="1" dirty="0" smtClean="0"/>
              <a:t>aspirates contain the </a:t>
            </a:r>
            <a:r>
              <a:rPr lang="en-IN" sz="2900" b="1" dirty="0"/>
              <a:t>highest viral </a:t>
            </a:r>
            <a:r>
              <a:rPr lang="en-IN" sz="2900" b="1" dirty="0" smtClean="0"/>
              <a:t>loads and these should </a:t>
            </a:r>
            <a:r>
              <a:rPr lang="en-IN" sz="2900" b="1" dirty="0"/>
              <a:t>be  </a:t>
            </a:r>
            <a:r>
              <a:rPr lang="en-IN" sz="2900" b="1" dirty="0" smtClean="0"/>
              <a:t>collected when possible</a:t>
            </a:r>
            <a:endParaRPr lang="en-IN" sz="2900" b="1" dirty="0"/>
          </a:p>
          <a:p>
            <a:pPr marL="0" indent="0">
              <a:buNone/>
            </a:pPr>
            <a:endParaRPr lang="en-IN" sz="2900" dirty="0"/>
          </a:p>
        </p:txBody>
      </p:sp>
      <p:pic>
        <p:nvPicPr>
          <p:cNvPr id="5" name="Content Placeholder 4"/>
          <p:cNvPicPr>
            <a:picLocks noGrp="1" noChangeAspect="1"/>
          </p:cNvPicPr>
          <p:nvPr>
            <p:ph sz="half" idx="2"/>
          </p:nvPr>
        </p:nvPicPr>
        <p:blipFill>
          <a:blip r:embed="rId2"/>
          <a:stretch>
            <a:fillRect/>
          </a:stretch>
        </p:blipFill>
        <p:spPr>
          <a:xfrm>
            <a:off x="4669078" y="1578283"/>
            <a:ext cx="4133588" cy="5010409"/>
          </a:xfrm>
          <a:prstGeom prst="rect">
            <a:avLst/>
          </a:prstGeom>
        </p:spPr>
      </p:pic>
    </p:spTree>
    <p:extLst>
      <p:ext uri="{BB962C8B-B14F-4D97-AF65-F5344CB8AC3E}">
        <p14:creationId xmlns:p14="http://schemas.microsoft.com/office/powerpoint/2010/main" val="33655344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4800" b="1" dirty="0" smtClean="0">
                <a:solidFill>
                  <a:srgbClr val="FF0000"/>
                </a:solidFill>
              </a:rPr>
              <a:t>Rt-pcr the gold standard </a:t>
            </a:r>
            <a:endParaRPr lang="en-IN" sz="4800" b="1" dirty="0">
              <a:solidFill>
                <a:srgbClr val="FF0000"/>
              </a:solidFill>
            </a:endParaRPr>
          </a:p>
        </p:txBody>
      </p:sp>
      <p:sp>
        <p:nvSpPr>
          <p:cNvPr id="3" name="Content Placeholder 2"/>
          <p:cNvSpPr>
            <a:spLocks noGrp="1"/>
          </p:cNvSpPr>
          <p:nvPr>
            <p:ph sz="half" idx="1"/>
          </p:nvPr>
        </p:nvSpPr>
        <p:spPr>
          <a:xfrm>
            <a:off x="177363" y="1954927"/>
            <a:ext cx="4337488" cy="3836275"/>
          </a:xfrm>
          <a:prstGeom prst="rect">
            <a:avLst/>
          </a:prstGeom>
        </p:spPr>
        <p:txBody>
          <a:bodyPr>
            <a:noAutofit/>
          </a:bodyPr>
          <a:lstStyle/>
          <a:p>
            <a:r>
              <a:rPr lang="en-IN" sz="3600" dirty="0"/>
              <a:t>use of CDC's 2012 real-time reverse transcription–PCR assay to test for MERS-</a:t>
            </a:r>
            <a:r>
              <a:rPr lang="en-IN" sz="3600" dirty="0" err="1"/>
              <a:t>CoV</a:t>
            </a:r>
            <a:r>
              <a:rPr lang="en-IN" sz="3600" dirty="0"/>
              <a:t> in clinical respiratory, blood, and stool specimens. </a:t>
            </a:r>
          </a:p>
        </p:txBody>
      </p:sp>
      <p:pic>
        <p:nvPicPr>
          <p:cNvPr id="5" name="Content Placeholder 4"/>
          <p:cNvPicPr>
            <a:picLocks noGrp="1" noChangeAspect="1"/>
          </p:cNvPicPr>
          <p:nvPr>
            <p:ph sz="half" idx="2"/>
          </p:nvPr>
        </p:nvPicPr>
        <p:blipFill>
          <a:blip r:embed="rId2"/>
          <a:stretch>
            <a:fillRect/>
          </a:stretch>
        </p:blipFill>
        <p:spPr>
          <a:xfrm>
            <a:off x="4810156" y="1841326"/>
            <a:ext cx="3842198" cy="5016674"/>
          </a:xfrm>
          <a:prstGeom prst="rect">
            <a:avLst/>
          </a:prstGeom>
        </p:spPr>
      </p:pic>
    </p:spTree>
    <p:extLst>
      <p:ext uri="{BB962C8B-B14F-4D97-AF65-F5344CB8AC3E}">
        <p14:creationId xmlns:p14="http://schemas.microsoft.com/office/powerpoint/2010/main" val="31669794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 y="-762000"/>
            <a:ext cx="9142863" cy="838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14886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92500" lnSpcReduction="10000"/>
          </a:bodyPr>
          <a:lstStyle/>
          <a:p>
            <a:pPr marL="0" indent="0" algn="r" rtl="1">
              <a:buNone/>
            </a:pPr>
            <a:r>
              <a:rPr lang="fa-IR" sz="2800" b="1" dirty="0" smtClean="0"/>
              <a:t>-نمونه </a:t>
            </a:r>
            <a:r>
              <a:rPr lang="fa-IR" sz="2800" b="1" dirty="0"/>
              <a:t>ها بايد در اسرع وقت به آزمايشگاه رسانده </a:t>
            </a:r>
            <a:r>
              <a:rPr lang="fa-IR" sz="2800" b="1" dirty="0" smtClean="0"/>
              <a:t>شود(ترجیحا در عرض 24 تا 48 ساعت) وقتی احتمال می رود </a:t>
            </a:r>
            <a:r>
              <a:rPr lang="fa-IR" sz="2800" b="1" dirty="0"/>
              <a:t>در ساندن نمونه ترشحات تنفسي يا سرم بيمار به آزمايشگاه تاخير ايجاد شود، توصيه مي شود نمونه ها را </a:t>
            </a:r>
            <a:r>
              <a:rPr lang="fa-IR" sz="2800" b="1" dirty="0" smtClean="0"/>
              <a:t>برروی یخ خشک بصورت فریزنگهداري نمود.</a:t>
            </a:r>
          </a:p>
          <a:p>
            <a:pPr marL="0" indent="0" algn="r" rtl="1">
              <a:buNone/>
            </a:pPr>
            <a:r>
              <a:rPr lang="fa-IR" sz="2800" b="1" dirty="0" smtClean="0"/>
              <a:t>-در صورتیکه نمونه توسط سواب از گلو یا بینی تهیه شده باشد باید سواب در محیط انتقالی قرار گیرد.برای انتقال ترشحات محیط انتقالی لازم نیست.</a:t>
            </a:r>
          </a:p>
          <a:p>
            <a:pPr marL="0" indent="0" algn="r" rtl="1">
              <a:buNone/>
            </a:pPr>
            <a:r>
              <a:rPr lang="fa-IR" sz="2800" dirty="0" smtClean="0"/>
              <a:t>-نمونه </a:t>
            </a:r>
            <a:r>
              <a:rPr lang="fa-IR" sz="2800" dirty="0"/>
              <a:t>سرم براي سرولوژي </a:t>
            </a:r>
            <a:r>
              <a:rPr lang="fa-IR" sz="2800" dirty="0" smtClean="0"/>
              <a:t>يا تعيين ويروس در صورت امكان </a:t>
            </a:r>
            <a:r>
              <a:rPr lang="fa-IR" sz="2800" dirty="0"/>
              <a:t>هميشه دو نمونه </a:t>
            </a:r>
            <a:r>
              <a:rPr lang="fa-IR" sz="2800" dirty="0" smtClean="0"/>
              <a:t>سرم تهيه </a:t>
            </a:r>
            <a:r>
              <a:rPr lang="fa-IR" sz="2800" dirty="0"/>
              <a:t>شود؛ يكي در فاز حاد </a:t>
            </a:r>
            <a:r>
              <a:rPr lang="fa-IR" sz="2800" dirty="0" smtClean="0"/>
              <a:t>درهفته </a:t>
            </a:r>
            <a:r>
              <a:rPr lang="fa-IR" sz="2800" dirty="0"/>
              <a:t>اول و يكي در فاز نقاهت</a:t>
            </a:r>
          </a:p>
          <a:p>
            <a:pPr marL="0" indent="0" algn="r" rtl="1">
              <a:buNone/>
            </a:pPr>
            <a:r>
              <a:rPr lang="fa-IR" sz="2800" dirty="0"/>
              <a:t>كه ترجيحاً 3 تا 4 هفته </a:t>
            </a:r>
            <a:r>
              <a:rPr lang="fa-IR" sz="2800" dirty="0" smtClean="0"/>
              <a:t>بعد میباشد.</a:t>
            </a:r>
          </a:p>
          <a:p>
            <a:pPr marL="0" indent="0" algn="r" rtl="1">
              <a:buNone/>
            </a:pPr>
            <a:r>
              <a:rPr lang="fa-IR" sz="2800" dirty="0" smtClean="0"/>
              <a:t>-در صورت تهیه خون کامل باید از ضد انعقادی مناسب استفاده شود.</a:t>
            </a:r>
            <a:endParaRPr lang="en-US" sz="2800" dirty="0"/>
          </a:p>
        </p:txBody>
      </p:sp>
    </p:spTree>
    <p:extLst>
      <p:ext uri="{BB962C8B-B14F-4D97-AF65-F5344CB8AC3E}">
        <p14:creationId xmlns:p14="http://schemas.microsoft.com/office/powerpoint/2010/main" val="25722883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t>مديريت باليني موارد بيماري</a:t>
            </a:r>
            <a:endParaRPr lang="fa-IR" dirty="0"/>
          </a:p>
        </p:txBody>
      </p:sp>
      <p:sp>
        <p:nvSpPr>
          <p:cNvPr id="3" name="Content Placeholder 2"/>
          <p:cNvSpPr>
            <a:spLocks noGrp="1"/>
          </p:cNvSpPr>
          <p:nvPr>
            <p:ph idx="1"/>
          </p:nvPr>
        </p:nvSpPr>
        <p:spPr/>
        <p:txBody>
          <a:bodyPr>
            <a:normAutofit/>
          </a:bodyPr>
          <a:lstStyle/>
          <a:p>
            <a:pPr marL="114300" indent="0">
              <a:buNone/>
            </a:pPr>
            <a:r>
              <a:rPr lang="fa-IR" dirty="0"/>
              <a:t>در حال حاضر درمان براي بيماران حمايتي مي باشد. اين بيماري در حال حاضر واكسن ندارد.</a:t>
            </a:r>
          </a:p>
          <a:p>
            <a:pPr marL="114300" indent="0">
              <a:buNone/>
            </a:pPr>
            <a:r>
              <a:rPr lang="fa-IR" dirty="0"/>
              <a:t>پزشكان به محض برخورد با زائر يا مسافري كه در عرض 2 هفته بعد از بازگشت يا در حين سفر خود دچار </a:t>
            </a:r>
            <a:r>
              <a:rPr lang="fa-IR" dirty="0" smtClean="0"/>
              <a:t>علائم </a:t>
            </a:r>
            <a:r>
              <a:rPr lang="fa-IR" dirty="0"/>
              <a:t>بيماري مطرح </a:t>
            </a:r>
            <a:r>
              <a:rPr lang="fa-IR" dirty="0" smtClean="0"/>
              <a:t>كننده </a:t>
            </a:r>
            <a:r>
              <a:rPr lang="en-US" dirty="0" smtClean="0"/>
              <a:t>MERS</a:t>
            </a:r>
            <a:r>
              <a:rPr lang="fa-IR" dirty="0" smtClean="0"/>
              <a:t> شده </a:t>
            </a:r>
            <a:r>
              <a:rPr lang="fa-IR" dirty="0"/>
              <a:t>است (تب، علائم تنفسي و/يا اسهال) بايد بدون توجه به علائم بيمار حتماً ريه </a:t>
            </a:r>
            <a:r>
              <a:rPr lang="fa-IR" dirty="0" smtClean="0"/>
              <a:t>هاي </a:t>
            </a:r>
            <a:r>
              <a:rPr lang="fa-IR" dirty="0"/>
              <a:t>وي را مورد معاينه و مشاهده و سمع دقيق قرار دهند چراكه مواردي از عفونت ريه در اين بيماران </a:t>
            </a:r>
            <a:r>
              <a:rPr lang="fa-IR" dirty="0" smtClean="0"/>
              <a:t>گزارش گرديده </a:t>
            </a:r>
            <a:r>
              <a:rPr lang="fa-IR" dirty="0"/>
              <a:t>است كه بيمار با علائم گوارشي و اسهال و تب مراجعه نموده و هيچگونه شكايتي از تنگي نفس يا </a:t>
            </a:r>
            <a:r>
              <a:rPr lang="fa-IR" dirty="0" smtClean="0"/>
              <a:t>علائم تنفسي نداشته </a:t>
            </a:r>
            <a:r>
              <a:rPr lang="fa-IR" dirty="0"/>
              <a:t>است و تنها با دقت </a:t>
            </a:r>
            <a:r>
              <a:rPr lang="fa-IR" dirty="0" smtClean="0"/>
              <a:t>پزشك </a:t>
            </a:r>
            <a:r>
              <a:rPr lang="fa-IR" dirty="0"/>
              <a:t>و </a:t>
            </a:r>
            <a:r>
              <a:rPr lang="fa-IR" dirty="0" smtClean="0"/>
              <a:t>معاينه </a:t>
            </a:r>
            <a:r>
              <a:rPr lang="fa-IR" dirty="0"/>
              <a:t>دقيق </a:t>
            </a:r>
            <a:r>
              <a:rPr lang="fa-IR" dirty="0" smtClean="0"/>
              <a:t>مورد </a:t>
            </a:r>
            <a:r>
              <a:rPr lang="fa-IR" dirty="0"/>
              <a:t>شناسايي قرا ر گرفته است. درصورت </a:t>
            </a:r>
            <a:r>
              <a:rPr lang="fa-IR" dirty="0" smtClean="0"/>
              <a:t>شك </a:t>
            </a:r>
            <a:r>
              <a:rPr lang="fa-IR" dirty="0"/>
              <a:t>به</a:t>
            </a:r>
          </a:p>
          <a:p>
            <a:pPr marL="114300" indent="0">
              <a:buNone/>
            </a:pPr>
            <a:r>
              <a:rPr lang="fa-IR" dirty="0"/>
              <a:t>بيماري ريوي از بيمار عكس فقسه صدري تهيه </a:t>
            </a:r>
            <a:r>
              <a:rPr lang="fa-IR" dirty="0" smtClean="0"/>
              <a:t>شود.</a:t>
            </a:r>
            <a:endParaRPr lang="fa-IR" dirty="0"/>
          </a:p>
        </p:txBody>
      </p:sp>
    </p:spTree>
    <p:extLst>
      <p:ext uri="{BB962C8B-B14F-4D97-AF65-F5344CB8AC3E}">
        <p14:creationId xmlns:p14="http://schemas.microsoft.com/office/powerpoint/2010/main" val="26297899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
            <a:ext cx="104394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562600"/>
            <a:ext cx="92202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34778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اقدامات پيشگيرانه و كنترلي آغاز شود:</a:t>
            </a:r>
          </a:p>
        </p:txBody>
      </p:sp>
      <p:sp>
        <p:nvSpPr>
          <p:cNvPr id="3" name="Content Placeholder 2"/>
          <p:cNvSpPr>
            <a:spLocks noGrp="1"/>
          </p:cNvSpPr>
          <p:nvPr>
            <p:ph idx="1"/>
          </p:nvPr>
        </p:nvSpPr>
        <p:spPr/>
        <p:txBody>
          <a:bodyPr>
            <a:normAutofit/>
          </a:bodyPr>
          <a:lstStyle/>
          <a:p>
            <a:pPr marL="114300" indent="0">
              <a:buNone/>
            </a:pPr>
            <a:r>
              <a:rPr lang="fa-IR" dirty="0"/>
              <a:t>اقدامات احتياطي تنفسي </a:t>
            </a:r>
            <a:r>
              <a:rPr lang="fa-IR" dirty="0" smtClean="0"/>
              <a:t>ريزقطرات </a:t>
            </a:r>
            <a:r>
              <a:rPr lang="fa-IR" dirty="0"/>
              <a:t>را مي توان به اقدامات احتياطي استاندارد و اقدامات </a:t>
            </a:r>
            <a:r>
              <a:rPr lang="fa-IR" dirty="0" smtClean="0"/>
              <a:t>احتياطي تماسی </a:t>
            </a:r>
            <a:r>
              <a:rPr lang="fa-IR" dirty="0"/>
              <a:t>در مورد هر بيمار كه علائم عفونت تنفسي حاد دارد از جمله عفونت تنفسي با </a:t>
            </a:r>
            <a:r>
              <a:rPr lang="fa-IR" dirty="0" smtClean="0"/>
              <a:t>كوروناويروس اضافه </a:t>
            </a:r>
            <a:r>
              <a:rPr lang="fa-IR" dirty="0"/>
              <a:t>نمود. </a:t>
            </a:r>
            <a:endParaRPr lang="fa-IR" dirty="0" smtClean="0"/>
          </a:p>
          <a:p>
            <a:pPr marL="114300" indent="0">
              <a:buNone/>
            </a:pPr>
            <a:r>
              <a:rPr lang="fa-IR" dirty="0" smtClean="0"/>
              <a:t>اين تماسي اقدامات </a:t>
            </a:r>
            <a:r>
              <a:rPr lang="fa-IR" dirty="0"/>
              <a:t>احتياطي را بايد از همان بدو ورود بيمار داراي بيماري تنفسي تبدار حاد به بخش ترياژ اورژانس يا مطب آغاز نمود.</a:t>
            </a:r>
          </a:p>
          <a:p>
            <a:pPr marL="114300" indent="0">
              <a:buNone/>
            </a:pPr>
            <a:r>
              <a:rPr lang="fa-IR" dirty="0"/>
              <a:t>بين بيماراني كه با علائم تنفسي حاد مراجعه نموده اند و ساير افرادي كه از وسائل حفاظت فردي استفاده نمي كنند </a:t>
            </a:r>
            <a:r>
              <a:rPr lang="fa-IR" dirty="0" smtClean="0"/>
              <a:t>فاصله مناسب </a:t>
            </a:r>
            <a:r>
              <a:rPr lang="fa-IR" dirty="0"/>
              <a:t>(حداقل يك متر) رعايت شود. فضاي اتاق ترياژ و اتاق انتظار بايد به خوبي تهويه شوند. توصيه مي شود </a:t>
            </a:r>
            <a:r>
              <a:rPr lang="fa-IR" dirty="0" smtClean="0"/>
              <a:t>بهداشت تنفسي </a:t>
            </a:r>
            <a:r>
              <a:rPr lang="fa-IR" dirty="0"/>
              <a:t>(پوشاندن دهان و بيني تا هنگام سرفه و عطسه نمودن با ماسك طبي، ماسك پارچه اي، دستمال، آستين يا آرنج </a:t>
            </a:r>
            <a:r>
              <a:rPr lang="fa-IR" dirty="0" smtClean="0"/>
              <a:t>خم شده</a:t>
            </a:r>
            <a:r>
              <a:rPr lang="fa-IR" dirty="0"/>
              <a:t>) رعايت شده و بهداشت دست ها (شستشوي صحيح) بعد از آن انجام گردد.</a:t>
            </a:r>
          </a:p>
        </p:txBody>
      </p:sp>
    </p:spTree>
    <p:extLst>
      <p:ext uri="{BB962C8B-B14F-4D97-AF65-F5344CB8AC3E}">
        <p14:creationId xmlns:p14="http://schemas.microsoft.com/office/powerpoint/2010/main" val="28618613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594" y="-1066800"/>
            <a:ext cx="10210800" cy="845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2292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4246350336"/>
              </p:ext>
            </p:extLst>
          </p:nvPr>
        </p:nvGraphicFramePr>
        <p:xfrm>
          <a:off x="395536" y="620688"/>
          <a:ext cx="8229600" cy="370840"/>
        </p:xfrm>
        <a:graphic>
          <a:graphicData uri="http://schemas.openxmlformats.org/drawingml/2006/table">
            <a:tbl>
              <a:tblPr rtl="1" firstRow="1" bandRow="1">
                <a:tableStyleId>{5C22544A-7EE6-4342-B048-85BDC9FD1C3A}</a:tableStyleId>
              </a:tblPr>
              <a:tblGrid>
                <a:gridCol w="685800"/>
                <a:gridCol w="685800"/>
                <a:gridCol w="685800"/>
                <a:gridCol w="685800"/>
                <a:gridCol w="685800"/>
                <a:gridCol w="685800"/>
                <a:gridCol w="685800"/>
                <a:gridCol w="685800"/>
                <a:gridCol w="685800"/>
                <a:gridCol w="685800"/>
                <a:gridCol w="685800"/>
                <a:gridCol w="685800"/>
              </a:tblGrid>
              <a:tr h="370840">
                <a:tc>
                  <a:txBody>
                    <a:bodyPr/>
                    <a:lstStyle/>
                    <a:p>
                      <a:pPr rtl="1"/>
                      <a:r>
                        <a:rPr lang="fa-IR" dirty="0" smtClean="0"/>
                        <a:t>24</a:t>
                      </a:r>
                      <a:endParaRPr lang="fa-IR" dirty="0"/>
                    </a:p>
                  </a:txBody>
                  <a:tcPr/>
                </a:tc>
                <a:tc>
                  <a:txBody>
                    <a:bodyPr/>
                    <a:lstStyle/>
                    <a:p>
                      <a:pPr rtl="1"/>
                      <a:r>
                        <a:rPr lang="fa-IR" dirty="0" smtClean="0"/>
                        <a:t>22</a:t>
                      </a:r>
                      <a:endParaRPr lang="fa-IR" dirty="0"/>
                    </a:p>
                  </a:txBody>
                  <a:tcPr/>
                </a:tc>
                <a:tc>
                  <a:txBody>
                    <a:bodyPr/>
                    <a:lstStyle/>
                    <a:p>
                      <a:pPr rtl="1"/>
                      <a:r>
                        <a:rPr lang="fa-IR" dirty="0" smtClean="0"/>
                        <a:t>20</a:t>
                      </a:r>
                      <a:endParaRPr lang="fa-IR" dirty="0"/>
                    </a:p>
                  </a:txBody>
                  <a:tcPr/>
                </a:tc>
                <a:tc>
                  <a:txBody>
                    <a:bodyPr/>
                    <a:lstStyle/>
                    <a:p>
                      <a:pPr rtl="1"/>
                      <a:r>
                        <a:rPr lang="fa-IR" dirty="0" smtClean="0"/>
                        <a:t>18</a:t>
                      </a:r>
                      <a:endParaRPr lang="fa-IR" dirty="0"/>
                    </a:p>
                  </a:txBody>
                  <a:tcPr/>
                </a:tc>
                <a:tc>
                  <a:txBody>
                    <a:bodyPr/>
                    <a:lstStyle/>
                    <a:p>
                      <a:pPr rtl="1"/>
                      <a:r>
                        <a:rPr lang="fa-IR" dirty="0" smtClean="0"/>
                        <a:t>16</a:t>
                      </a:r>
                      <a:endParaRPr lang="fa-IR" dirty="0"/>
                    </a:p>
                  </a:txBody>
                  <a:tcPr/>
                </a:tc>
                <a:tc>
                  <a:txBody>
                    <a:bodyPr/>
                    <a:lstStyle/>
                    <a:p>
                      <a:pPr rtl="1"/>
                      <a:r>
                        <a:rPr lang="fa-IR" dirty="0" smtClean="0"/>
                        <a:t>14</a:t>
                      </a:r>
                      <a:endParaRPr lang="fa-IR" dirty="0"/>
                    </a:p>
                  </a:txBody>
                  <a:tcPr/>
                </a:tc>
                <a:tc>
                  <a:txBody>
                    <a:bodyPr/>
                    <a:lstStyle/>
                    <a:p>
                      <a:pPr rtl="1"/>
                      <a:r>
                        <a:rPr lang="fa-IR" dirty="0" smtClean="0"/>
                        <a:t>12</a:t>
                      </a:r>
                      <a:endParaRPr lang="fa-IR" dirty="0"/>
                    </a:p>
                  </a:txBody>
                  <a:tcPr/>
                </a:tc>
                <a:tc>
                  <a:txBody>
                    <a:bodyPr/>
                    <a:lstStyle/>
                    <a:p>
                      <a:pPr rtl="1"/>
                      <a:r>
                        <a:rPr lang="fa-IR" dirty="0" smtClean="0"/>
                        <a:t>10</a:t>
                      </a:r>
                      <a:endParaRPr lang="fa-IR" dirty="0"/>
                    </a:p>
                  </a:txBody>
                  <a:tcPr/>
                </a:tc>
                <a:tc>
                  <a:txBody>
                    <a:bodyPr/>
                    <a:lstStyle/>
                    <a:p>
                      <a:pPr rtl="1"/>
                      <a:r>
                        <a:rPr lang="fa-IR" dirty="0" smtClean="0"/>
                        <a:t>8</a:t>
                      </a:r>
                      <a:endParaRPr lang="fa-IR" dirty="0"/>
                    </a:p>
                  </a:txBody>
                  <a:tcPr/>
                </a:tc>
                <a:tc>
                  <a:txBody>
                    <a:bodyPr/>
                    <a:lstStyle/>
                    <a:p>
                      <a:pPr rtl="1"/>
                      <a:r>
                        <a:rPr lang="fa-IR" dirty="0" smtClean="0"/>
                        <a:t>6</a:t>
                      </a:r>
                      <a:endParaRPr lang="fa-IR" dirty="0"/>
                    </a:p>
                  </a:txBody>
                  <a:tcPr/>
                </a:tc>
                <a:tc>
                  <a:txBody>
                    <a:bodyPr/>
                    <a:lstStyle/>
                    <a:p>
                      <a:pPr rtl="1"/>
                      <a:r>
                        <a:rPr lang="fa-IR" dirty="0" smtClean="0"/>
                        <a:t>4</a:t>
                      </a:r>
                      <a:endParaRPr lang="fa-IR" dirty="0"/>
                    </a:p>
                  </a:txBody>
                  <a:tcPr/>
                </a:tc>
                <a:tc>
                  <a:txBody>
                    <a:bodyPr/>
                    <a:lstStyle/>
                    <a:p>
                      <a:pPr rtl="1"/>
                      <a:r>
                        <a:rPr lang="fa-IR" dirty="0" smtClean="0"/>
                        <a:t>2</a:t>
                      </a:r>
                      <a:endParaRPr lang="fa-IR" dirty="0"/>
                    </a:p>
                  </a:txBody>
                  <a:tcPr/>
                </a:tc>
              </a:tr>
            </a:tbl>
          </a:graphicData>
        </a:graphic>
      </p:graphicFrame>
      <p:sp>
        <p:nvSpPr>
          <p:cNvPr id="7" name="Rounded Rectangle 6"/>
          <p:cNvSpPr/>
          <p:nvPr/>
        </p:nvSpPr>
        <p:spPr>
          <a:xfrm>
            <a:off x="395536" y="1340768"/>
            <a:ext cx="2736304"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dirty="0" smtClean="0"/>
              <a:t>1/3 زمان خواب</a:t>
            </a:r>
          </a:p>
          <a:p>
            <a:pPr algn="ctr"/>
            <a:r>
              <a:rPr lang="fa-IR" dirty="0" smtClean="0"/>
              <a:t>8*60*7.6</a:t>
            </a:r>
          </a:p>
          <a:p>
            <a:pPr algn="ctr"/>
            <a:r>
              <a:rPr lang="fa-IR" dirty="0" smtClean="0"/>
              <a:t>3648 لیتر</a:t>
            </a:r>
            <a:endParaRPr lang="fa-IR" dirty="0"/>
          </a:p>
        </p:txBody>
      </p:sp>
      <p:sp>
        <p:nvSpPr>
          <p:cNvPr id="8" name="Rounded Rectangle 7"/>
          <p:cNvSpPr/>
          <p:nvPr/>
        </p:nvSpPr>
        <p:spPr>
          <a:xfrm>
            <a:off x="3131840" y="1340768"/>
            <a:ext cx="1080120"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dirty="0" smtClean="0"/>
              <a:t>¼ حالت قدم زدن</a:t>
            </a:r>
          </a:p>
          <a:p>
            <a:pPr algn="ctr"/>
            <a:r>
              <a:rPr lang="fa-IR" sz="1400" dirty="0" smtClean="0"/>
              <a:t>3*60*22.8</a:t>
            </a:r>
          </a:p>
          <a:p>
            <a:pPr algn="ctr"/>
            <a:r>
              <a:rPr lang="fa-IR" sz="1600" dirty="0" smtClean="0"/>
              <a:t>4104 لیتر</a:t>
            </a:r>
            <a:endParaRPr lang="fa-IR" sz="1600" dirty="0"/>
          </a:p>
        </p:txBody>
      </p:sp>
      <p:sp>
        <p:nvSpPr>
          <p:cNvPr id="10" name="Rounded Rectangle 9"/>
          <p:cNvSpPr/>
          <p:nvPr/>
        </p:nvSpPr>
        <p:spPr>
          <a:xfrm>
            <a:off x="4211960" y="1336774"/>
            <a:ext cx="288032" cy="10841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dirty="0"/>
          </a:p>
        </p:txBody>
      </p:sp>
      <p:sp>
        <p:nvSpPr>
          <p:cNvPr id="11" name="Isosceles Triangle 10"/>
          <p:cNvSpPr/>
          <p:nvPr/>
        </p:nvSpPr>
        <p:spPr>
          <a:xfrm>
            <a:off x="3053893" y="2420888"/>
            <a:ext cx="2615314" cy="144016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dirty="0" smtClean="0"/>
              <a:t>1/24</a:t>
            </a:r>
          </a:p>
          <a:p>
            <a:pPr algn="ctr"/>
            <a:r>
              <a:rPr lang="fa-IR" dirty="0" smtClean="0"/>
              <a:t>فعالیت سنگین</a:t>
            </a:r>
          </a:p>
          <a:p>
            <a:pPr algn="ctr"/>
            <a:r>
              <a:rPr lang="fa-IR" dirty="0" smtClean="0"/>
              <a:t>1*60*47.5</a:t>
            </a:r>
          </a:p>
          <a:p>
            <a:pPr algn="ctr"/>
            <a:r>
              <a:rPr lang="fa-IR" dirty="0" smtClean="0"/>
              <a:t>2850لیتر</a:t>
            </a:r>
          </a:p>
          <a:p>
            <a:pPr algn="ctr"/>
            <a:endParaRPr lang="fa-IR" dirty="0"/>
          </a:p>
        </p:txBody>
      </p:sp>
      <p:sp>
        <p:nvSpPr>
          <p:cNvPr id="12" name="Rounded Rectangle 11"/>
          <p:cNvSpPr/>
          <p:nvPr/>
        </p:nvSpPr>
        <p:spPr>
          <a:xfrm>
            <a:off x="4499992" y="1336774"/>
            <a:ext cx="4104456" cy="10841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dirty="0" smtClean="0"/>
              <a:t>½ فعالیت معمول</a:t>
            </a:r>
          </a:p>
          <a:p>
            <a:pPr algn="ctr"/>
            <a:r>
              <a:rPr lang="fa-IR" dirty="0" smtClean="0"/>
              <a:t>12*60*10</a:t>
            </a:r>
          </a:p>
          <a:p>
            <a:pPr algn="ctr"/>
            <a:r>
              <a:rPr lang="fa-IR" dirty="0" smtClean="0"/>
              <a:t>7200 لیتر</a:t>
            </a:r>
            <a:endParaRPr lang="fa-IR" dirty="0"/>
          </a:p>
        </p:txBody>
      </p:sp>
      <p:sp>
        <p:nvSpPr>
          <p:cNvPr id="13" name="Rounded Rectangle 12"/>
          <p:cNvSpPr/>
          <p:nvPr/>
        </p:nvSpPr>
        <p:spPr>
          <a:xfrm>
            <a:off x="2051720" y="4221088"/>
            <a:ext cx="468052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dirty="0" smtClean="0"/>
              <a:t>7200+2850+4104+3648</a:t>
            </a:r>
          </a:p>
          <a:p>
            <a:pPr algn="ctr"/>
            <a:r>
              <a:rPr lang="fa-IR" dirty="0" smtClean="0"/>
              <a:t>17802=</a:t>
            </a:r>
          </a:p>
        </p:txBody>
      </p:sp>
      <p:sp>
        <p:nvSpPr>
          <p:cNvPr id="14" name="Oval 13"/>
          <p:cNvSpPr/>
          <p:nvPr/>
        </p:nvSpPr>
        <p:spPr>
          <a:xfrm>
            <a:off x="3090117" y="5109637"/>
            <a:ext cx="2880320" cy="16561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dirty="0" smtClean="0"/>
              <a:t>18000</a:t>
            </a:r>
          </a:p>
          <a:p>
            <a:pPr algn="ctr"/>
            <a:r>
              <a:rPr lang="fa-IR" sz="2400" dirty="0" smtClean="0"/>
              <a:t>لیتر در 24 ساعت</a:t>
            </a:r>
            <a:endParaRPr lang="fa-IR" sz="2400" dirty="0"/>
          </a:p>
        </p:txBody>
      </p:sp>
      <p:sp>
        <p:nvSpPr>
          <p:cNvPr id="15" name="Not Equal 14"/>
          <p:cNvSpPr/>
          <p:nvPr/>
        </p:nvSpPr>
        <p:spPr>
          <a:xfrm>
            <a:off x="3311860" y="5650070"/>
            <a:ext cx="720080" cy="299583"/>
          </a:xfrm>
          <a:prstGeom prst="mathNotEqual">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chemeClr val="tx1"/>
              </a:solidFill>
            </a:endParaRPr>
          </a:p>
        </p:txBody>
      </p:sp>
    </p:spTree>
    <p:extLst>
      <p:ext uri="{BB962C8B-B14F-4D97-AF65-F5344CB8AC3E}">
        <p14:creationId xmlns:p14="http://schemas.microsoft.com/office/powerpoint/2010/main" val="19756261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4000" dirty="0"/>
              <a:t>براي تمام بيماران مبتلا به عفونت تنفسي شديد حاد، اكسيژن درماني كافي انجام شود:</a:t>
            </a:r>
          </a:p>
        </p:txBody>
      </p:sp>
      <p:sp>
        <p:nvSpPr>
          <p:cNvPr id="3" name="Content Placeholder 2"/>
          <p:cNvSpPr>
            <a:spLocks noGrp="1"/>
          </p:cNvSpPr>
          <p:nvPr>
            <p:ph idx="1"/>
          </p:nvPr>
        </p:nvSpPr>
        <p:spPr/>
        <p:txBody>
          <a:bodyPr/>
          <a:lstStyle/>
          <a:p>
            <a:r>
              <a:rPr lang="fa-IR" dirty="0"/>
              <a:t>بيماراني كه دشواري تنفسي دارند، هيپوكسمي </a:t>
            </a:r>
            <a:r>
              <a:rPr lang="fa-IR" dirty="0" smtClean="0"/>
              <a:t>دارند(</a:t>
            </a:r>
            <a:r>
              <a:rPr lang="en-US" dirty="0" smtClean="0"/>
              <a:t>SPO2&lt;90%</a:t>
            </a:r>
            <a:r>
              <a:rPr lang="fa-IR" dirty="0" smtClean="0"/>
              <a:t>)</a:t>
            </a:r>
            <a:r>
              <a:rPr lang="fa-IR" dirty="0"/>
              <a:t> يا دچار شوك هستند تحت اكسيژن درماني </a:t>
            </a:r>
            <a:r>
              <a:rPr lang="fa-IR" dirty="0" smtClean="0"/>
              <a:t>قرار</a:t>
            </a:r>
            <a:r>
              <a:rPr lang="fa-IR" dirty="0"/>
              <a:t> گيرند. اكسيژن درماني با ميزان 5 ليتر در دقيقه آغاز شود و تا رسيدن </a:t>
            </a:r>
            <a:r>
              <a:rPr lang="fa-IR" dirty="0" smtClean="0"/>
              <a:t>به</a:t>
            </a:r>
            <a:r>
              <a:rPr lang="en-US" dirty="0" smtClean="0"/>
              <a:t>SPO2</a:t>
            </a:r>
            <a:r>
              <a:rPr lang="fa-IR" dirty="0" smtClean="0"/>
              <a:t> </a:t>
            </a:r>
            <a:r>
              <a:rPr lang="fa-IR" dirty="0"/>
              <a:t>بالاتر يا مساوي 90 % در بالغين غير باردار </a:t>
            </a:r>
            <a:r>
              <a:rPr lang="fa-IR" dirty="0" smtClean="0"/>
              <a:t>يا </a:t>
            </a:r>
            <a:r>
              <a:rPr lang="fa-IR" dirty="0"/>
              <a:t>بالاتر از 92 تا 95 % در افراد باردار ادامه يابد. در تمام مراكزي كه از بيماران تنفسي شديد مراقبت مي نمايند </a:t>
            </a:r>
            <a:r>
              <a:rPr lang="fa-IR"/>
              <a:t>بايد </a:t>
            </a:r>
            <a:r>
              <a:rPr lang="fa-IR" smtClean="0"/>
              <a:t>دستگاه مناسب </a:t>
            </a:r>
            <a:r>
              <a:rPr lang="fa-IR" dirty="0"/>
              <a:t>اكسيژن درماني و پالس اكسي متري وجود داشته باشد.</a:t>
            </a:r>
          </a:p>
        </p:txBody>
      </p:sp>
    </p:spTree>
    <p:extLst>
      <p:ext uri="{BB962C8B-B14F-4D97-AF65-F5344CB8AC3E}">
        <p14:creationId xmlns:p14="http://schemas.microsoft.com/office/powerpoint/2010/main" val="34953521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3200" dirty="0"/>
              <a:t>درمان تجربي آنتي بيوتيكي مناسب براي ميكروارگانيسم هاي احتمالي (از جمله ميكروب هاي شايع در پنوموني اكتسابي در</a:t>
            </a:r>
            <a:br>
              <a:rPr lang="fa-IR" sz="3200" dirty="0"/>
            </a:br>
            <a:r>
              <a:rPr lang="fa-IR" sz="3200" dirty="0"/>
              <a:t>جامعه) آغاز گردد</a:t>
            </a:r>
            <a:endParaRPr lang="en-US" sz="3200" dirty="0"/>
          </a:p>
        </p:txBody>
      </p:sp>
      <p:sp>
        <p:nvSpPr>
          <p:cNvPr id="3" name="Content Placeholder 2"/>
          <p:cNvSpPr>
            <a:spLocks noGrp="1"/>
          </p:cNvSpPr>
          <p:nvPr>
            <p:ph idx="1"/>
          </p:nvPr>
        </p:nvSpPr>
        <p:spPr/>
        <p:txBody>
          <a:bodyPr>
            <a:normAutofit fontScale="85000" lnSpcReduction="20000"/>
          </a:bodyPr>
          <a:lstStyle/>
          <a:p>
            <a:r>
              <a:rPr lang="fa-IR" dirty="0"/>
              <a:t>• هرچند بيمار مشكوك به كوروناويروس باشد ، </a:t>
            </a:r>
            <a:r>
              <a:rPr lang="fa-IR" dirty="0" smtClean="0"/>
              <a:t>اما بايد </a:t>
            </a:r>
            <a:r>
              <a:rPr lang="fa-IR" dirty="0"/>
              <a:t>درما ن </a:t>
            </a:r>
            <a:r>
              <a:rPr lang="fa-IR" dirty="0" smtClean="0"/>
              <a:t>وسيع </a:t>
            </a:r>
            <a:r>
              <a:rPr lang="fa-IR" dirty="0"/>
              <a:t>الطيف براي </a:t>
            </a:r>
            <a:r>
              <a:rPr lang="fa-IR" dirty="0" smtClean="0"/>
              <a:t>شايعترين </a:t>
            </a:r>
            <a:r>
              <a:rPr lang="fa-IR" dirty="0"/>
              <a:t>ميكروب هاي </a:t>
            </a:r>
            <a:r>
              <a:rPr lang="fa-IR" dirty="0" smtClean="0"/>
              <a:t>عامل بيماري </a:t>
            </a:r>
            <a:r>
              <a:rPr lang="fa-IR" dirty="0"/>
              <a:t>بر اساس اپيدميولوژي، تا زمان تاييد نهايي تشخيص آزمايشگاهي، تجويز گردد.</a:t>
            </a:r>
          </a:p>
          <a:p>
            <a:r>
              <a:rPr lang="fa-IR" dirty="0" smtClean="0"/>
              <a:t>مايع </a:t>
            </a:r>
            <a:r>
              <a:rPr lang="fa-IR" dirty="0"/>
              <a:t>درماني در بيماران عفونت تنفسي حاد شديد بصورت </a:t>
            </a:r>
            <a:r>
              <a:rPr lang="fa-IR" dirty="0" smtClean="0"/>
              <a:t>نگهدارنده (اگر </a:t>
            </a:r>
            <a:r>
              <a:rPr lang="fa-IR" dirty="0"/>
              <a:t>علائمي از شوك وجود </a:t>
            </a:r>
            <a:r>
              <a:rPr lang="fa-IR" dirty="0" smtClean="0"/>
              <a:t>ندارد</a:t>
            </a:r>
            <a:r>
              <a:rPr lang="fa-IR" dirty="0"/>
              <a:t>) شروع گردد.</a:t>
            </a:r>
          </a:p>
          <a:p>
            <a:r>
              <a:rPr lang="fa-IR" dirty="0"/>
              <a:t>• مايع درماني وريدي در بيماران </a:t>
            </a:r>
            <a:r>
              <a:rPr lang="fa-IR" dirty="0" smtClean="0"/>
              <a:t>دچارعفونت </a:t>
            </a:r>
            <a:r>
              <a:rPr lang="fa-IR" dirty="0"/>
              <a:t>حاد شديد بايد با احتياط انجام گيرد، چراكه مايع درماني </a:t>
            </a:r>
            <a:r>
              <a:rPr lang="fa-IR" dirty="0" smtClean="0"/>
              <a:t>شديد (</a:t>
            </a:r>
            <a:r>
              <a:rPr lang="fa-IR" dirty="0"/>
              <a:t>مخصوصا اگر امكانات لازم براي تهويه مكانيكي بيمار موجود نباشد) بر ميزان اكسيژن بيمار تاثير منفي دارد.</a:t>
            </a:r>
          </a:p>
          <a:p>
            <a:r>
              <a:rPr lang="fa-IR" dirty="0"/>
              <a:t>• از دوز بالاي كورتيكوستروئيد سيستميك يا ساير روشهاي كمكي در پنوموني ويروسي خودداري نمائيد.</a:t>
            </a:r>
          </a:p>
          <a:p>
            <a:r>
              <a:rPr lang="fa-IR" dirty="0"/>
              <a:t>• در بيماران مبتلا به عفونت تنفسي حاد شديد اگر طولاني مدت درمان با كورتيكوستروئيد با دوز بالا انجام شود</a:t>
            </a:r>
            <a:r>
              <a:rPr lang="fa-IR" dirty="0" smtClean="0"/>
              <a:t>، عوارض </a:t>
            </a:r>
            <a:r>
              <a:rPr lang="fa-IR" dirty="0"/>
              <a:t>جدي، از جمله نكروز آواسكولار، عفونت هاي اضافه شونده فرصت طلب، عفونت هاي بيمارستاني باكتريال </a:t>
            </a:r>
            <a:r>
              <a:rPr lang="fa-IR" dirty="0" smtClean="0"/>
              <a:t>وتكثير </a:t>
            </a:r>
            <a:r>
              <a:rPr lang="fa-IR" dirty="0"/>
              <a:t>طولاني تر ويروس را بدنبال خواهد داشت. درنتيجه از تجويز كوتيكوستروئيد ها (مگر به دليل ديگري </a:t>
            </a:r>
            <a:r>
              <a:rPr lang="fa-IR" dirty="0" smtClean="0"/>
              <a:t>لازم باشد</a:t>
            </a:r>
            <a:r>
              <a:rPr lang="fa-IR" dirty="0"/>
              <a:t>) بايد خودداري شود.</a:t>
            </a:r>
          </a:p>
          <a:p>
            <a:r>
              <a:rPr lang="fa-IR" dirty="0"/>
              <a:t>• بيماران عفونت تنفسي حاد شديد را از نظر تشديد وضعيت باليني و بروز نارسايي تنفسي، دشواري شديد تنفسي</a:t>
            </a:r>
            <a:r>
              <a:rPr lang="fa-IR" dirty="0" smtClean="0"/>
              <a:t>، خونرساني </a:t>
            </a:r>
            <a:r>
              <a:rPr lang="fa-IR" dirty="0"/>
              <a:t>ضعيف بافتي و شوك تحت نظر بگيريد و اقدامات درماني حمايتي انجام گردد. </a:t>
            </a:r>
            <a:endParaRPr lang="en-US" dirty="0"/>
          </a:p>
        </p:txBody>
      </p:sp>
    </p:spTree>
    <p:extLst>
      <p:ext uri="{BB962C8B-B14F-4D97-AF65-F5344CB8AC3E}">
        <p14:creationId xmlns:p14="http://schemas.microsoft.com/office/powerpoint/2010/main" val="20886434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influenza</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714047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7" name="Rectangle 5"/>
          <p:cNvSpPr>
            <a:spLocks noChangeArrowheads="1"/>
          </p:cNvSpPr>
          <p:nvPr/>
        </p:nvSpPr>
        <p:spPr bwMode="auto">
          <a:xfrm>
            <a:off x="3895725" y="1257300"/>
            <a:ext cx="4686300" cy="4794250"/>
          </a:xfrm>
          <a:prstGeom prst="rect">
            <a:avLst/>
          </a:prstGeom>
          <a:solidFill>
            <a:srgbClr val="FFFFFF"/>
          </a:solidFill>
          <a:ln w="9525">
            <a:noFill/>
            <a:miter lim="800000"/>
            <a:headEnd/>
            <a:tailEnd/>
          </a:ln>
        </p:spPr>
        <p:txBody>
          <a:bodyPr/>
          <a:lstStyle/>
          <a:p>
            <a:pPr marL="342900" indent="-342900">
              <a:lnSpc>
                <a:spcPct val="80000"/>
              </a:lnSpc>
              <a:spcBef>
                <a:spcPct val="20000"/>
              </a:spcBef>
              <a:buFontTx/>
              <a:buChar char="•"/>
              <a:defRPr/>
            </a:pPr>
            <a:r>
              <a:rPr lang="en-US" sz="2000">
                <a:latin typeface="Tahoma" pitchFamily="34" charset="0"/>
                <a:ea typeface="+mn-ea"/>
                <a:cs typeface="Tahoma" pitchFamily="34" charset="0"/>
              </a:rPr>
              <a:t> RNA</a:t>
            </a:r>
            <a:r>
              <a:rPr lang="fa-IR" sz="2000">
                <a:latin typeface="Tahoma" pitchFamily="34" charset="0"/>
                <a:ea typeface="+mn-ea"/>
                <a:cs typeface="Tahoma" pitchFamily="34" charset="0"/>
              </a:rPr>
              <a:t>، کپسول دار</a:t>
            </a:r>
          </a:p>
          <a:p>
            <a:pPr marL="342900" indent="-342900">
              <a:lnSpc>
                <a:spcPct val="80000"/>
              </a:lnSpc>
              <a:spcBef>
                <a:spcPct val="20000"/>
              </a:spcBef>
              <a:buFontTx/>
              <a:buChar char="•"/>
              <a:defRPr/>
            </a:pPr>
            <a:endParaRPr lang="fa-IR" sz="2000">
              <a:latin typeface="Tahoma" pitchFamily="34" charset="0"/>
              <a:ea typeface="+mn-ea"/>
              <a:cs typeface="Tahoma" pitchFamily="34" charset="0"/>
            </a:endParaRPr>
          </a:p>
          <a:p>
            <a:pPr marL="342900" indent="-342900">
              <a:lnSpc>
                <a:spcPct val="80000"/>
              </a:lnSpc>
              <a:spcBef>
                <a:spcPct val="20000"/>
              </a:spcBef>
              <a:buFontTx/>
              <a:buChar char="•"/>
              <a:defRPr/>
            </a:pPr>
            <a:r>
              <a:rPr lang="fa-IR" sz="2000">
                <a:latin typeface="Tahoma" pitchFamily="34" charset="0"/>
                <a:ea typeface="+mn-ea"/>
                <a:cs typeface="Tahoma" pitchFamily="34" charset="0"/>
              </a:rPr>
              <a:t>خانواده ویروسی</a:t>
            </a:r>
            <a:r>
              <a:rPr lang="fa-IR" sz="2000" b="0">
                <a:latin typeface="Tahoma" pitchFamily="34" charset="0"/>
                <a:ea typeface="+mn-ea"/>
                <a:cs typeface="Tahoma" pitchFamily="34" charset="0"/>
              </a:rPr>
              <a:t>: ارتومیکسوویریده</a:t>
            </a:r>
          </a:p>
          <a:p>
            <a:pPr marL="342900" indent="-342900">
              <a:lnSpc>
                <a:spcPct val="80000"/>
              </a:lnSpc>
              <a:spcBef>
                <a:spcPct val="20000"/>
              </a:spcBef>
              <a:buFontTx/>
              <a:buChar char="•"/>
              <a:defRPr/>
            </a:pPr>
            <a:endParaRPr lang="fa-IR" sz="2000" b="0">
              <a:latin typeface="Tahoma" pitchFamily="34" charset="0"/>
              <a:ea typeface="+mn-ea"/>
              <a:cs typeface="Tahoma" pitchFamily="34" charset="0"/>
            </a:endParaRPr>
          </a:p>
          <a:p>
            <a:pPr marL="342900" indent="-342900">
              <a:lnSpc>
                <a:spcPct val="80000"/>
              </a:lnSpc>
              <a:spcBef>
                <a:spcPct val="20000"/>
              </a:spcBef>
              <a:buFontTx/>
              <a:buChar char="•"/>
              <a:defRPr/>
            </a:pPr>
            <a:r>
              <a:rPr lang="fa-IR" sz="2000">
                <a:latin typeface="Tahoma" pitchFamily="34" charset="0"/>
                <a:ea typeface="+mn-ea"/>
                <a:cs typeface="Tahoma" pitchFamily="34" charset="0"/>
              </a:rPr>
              <a:t>اندازه: </a:t>
            </a:r>
          </a:p>
          <a:p>
            <a:pPr marL="342900" indent="-342900">
              <a:lnSpc>
                <a:spcPct val="80000"/>
              </a:lnSpc>
              <a:spcBef>
                <a:spcPct val="20000"/>
              </a:spcBef>
              <a:defRPr/>
            </a:pPr>
            <a:r>
              <a:rPr lang="fa-IR" sz="2000">
                <a:latin typeface="Tahoma" pitchFamily="34" charset="0"/>
                <a:ea typeface="+mn-ea"/>
                <a:cs typeface="Tahoma" pitchFamily="34" charset="0"/>
              </a:rPr>
              <a:t>	</a:t>
            </a:r>
            <a:r>
              <a:rPr lang="fa-IR" sz="2000" b="0">
                <a:latin typeface="Tahoma" pitchFamily="34" charset="0"/>
                <a:ea typeface="+mn-ea"/>
                <a:cs typeface="Tahoma" pitchFamily="34" charset="0"/>
              </a:rPr>
              <a:t>قطر </a:t>
            </a:r>
            <a:r>
              <a:rPr lang="en-US" sz="2000" b="0">
                <a:latin typeface="Tahoma" pitchFamily="34" charset="0"/>
                <a:ea typeface="+mn-ea"/>
                <a:cs typeface="Tahoma" pitchFamily="34" charset="0"/>
              </a:rPr>
              <a:t>80-200nm or .08 – 0.12 </a:t>
            </a:r>
            <a:r>
              <a:rPr lang="en-US" sz="2000" b="0" u="sng">
                <a:latin typeface="Tahoma" pitchFamily="34" charset="0"/>
                <a:ea typeface="+mn-ea"/>
                <a:cs typeface="Tahoma" pitchFamily="34" charset="0"/>
              </a:rPr>
              <a:t>μm</a:t>
            </a:r>
            <a:endParaRPr lang="fa-IR" sz="2000" b="0" u="sng">
              <a:latin typeface="Tahoma" pitchFamily="34" charset="0"/>
              <a:ea typeface="+mn-ea"/>
              <a:cs typeface="Tahoma" pitchFamily="34" charset="0"/>
            </a:endParaRPr>
          </a:p>
          <a:p>
            <a:pPr marL="342900" indent="-342900">
              <a:lnSpc>
                <a:spcPct val="80000"/>
              </a:lnSpc>
              <a:spcBef>
                <a:spcPct val="20000"/>
              </a:spcBef>
              <a:defRPr/>
            </a:pPr>
            <a:endParaRPr lang="fa-IR" sz="2000" b="0" u="sng">
              <a:latin typeface="Tahoma" pitchFamily="34" charset="0"/>
              <a:ea typeface="+mn-ea"/>
              <a:cs typeface="Tahoma" pitchFamily="34" charset="0"/>
            </a:endParaRPr>
          </a:p>
          <a:p>
            <a:pPr marL="342900" indent="-342900">
              <a:lnSpc>
                <a:spcPct val="80000"/>
              </a:lnSpc>
              <a:spcBef>
                <a:spcPct val="20000"/>
              </a:spcBef>
              <a:buFontTx/>
              <a:buChar char="•"/>
              <a:defRPr/>
            </a:pPr>
            <a:r>
              <a:rPr lang="fa-IR" sz="1800">
                <a:latin typeface="Tahoma" pitchFamily="34" charset="0"/>
                <a:ea typeface="+mn-ea"/>
                <a:cs typeface="Tahoma" pitchFamily="34" charset="0"/>
              </a:rPr>
              <a:t>3 نوع:</a:t>
            </a:r>
          </a:p>
          <a:p>
            <a:pPr marL="800100" lvl="1" indent="-342900">
              <a:lnSpc>
                <a:spcPct val="80000"/>
              </a:lnSpc>
              <a:spcBef>
                <a:spcPct val="20000"/>
              </a:spcBef>
              <a:buFontTx/>
              <a:buChar char="•"/>
              <a:defRPr/>
            </a:pPr>
            <a:r>
              <a:rPr lang="en-US" sz="1800" b="0">
                <a:latin typeface="Tahoma" pitchFamily="34" charset="0"/>
                <a:ea typeface="+mn-ea"/>
                <a:cs typeface="Tahoma" pitchFamily="34" charset="0"/>
              </a:rPr>
              <a:t>A, B, C </a:t>
            </a:r>
          </a:p>
          <a:p>
            <a:pPr marL="342900" indent="-342900">
              <a:lnSpc>
                <a:spcPct val="80000"/>
              </a:lnSpc>
              <a:spcBef>
                <a:spcPct val="20000"/>
              </a:spcBef>
              <a:buFontTx/>
              <a:buChar char="•"/>
              <a:defRPr/>
            </a:pPr>
            <a:endParaRPr lang="en-US" sz="1800" b="0">
              <a:latin typeface="Tahoma" pitchFamily="34" charset="0"/>
              <a:ea typeface="+mn-ea"/>
              <a:cs typeface="Tahoma" pitchFamily="34" charset="0"/>
            </a:endParaRPr>
          </a:p>
          <a:p>
            <a:pPr marL="342900" indent="-342900">
              <a:lnSpc>
                <a:spcPct val="80000"/>
              </a:lnSpc>
              <a:spcBef>
                <a:spcPct val="20000"/>
              </a:spcBef>
              <a:buFontTx/>
              <a:buChar char="•"/>
              <a:defRPr/>
            </a:pPr>
            <a:r>
              <a:rPr lang="fa-IR" sz="1800">
                <a:latin typeface="Tahoma" pitchFamily="34" charset="0"/>
                <a:ea typeface="+mn-ea"/>
                <a:cs typeface="Tahoma" pitchFamily="34" charset="0"/>
              </a:rPr>
              <a:t>آنتی ژن های سطحی:</a:t>
            </a:r>
          </a:p>
          <a:p>
            <a:pPr marL="800100" lvl="1" indent="-342900">
              <a:lnSpc>
                <a:spcPct val="80000"/>
              </a:lnSpc>
              <a:spcBef>
                <a:spcPct val="20000"/>
              </a:spcBef>
              <a:buFontTx/>
              <a:buChar char="•"/>
              <a:defRPr/>
            </a:pPr>
            <a:r>
              <a:rPr lang="en-US" sz="1800" b="0">
                <a:latin typeface="Tahoma" pitchFamily="34" charset="0"/>
                <a:ea typeface="+mn-ea"/>
                <a:cs typeface="Tahoma" pitchFamily="34" charset="0"/>
              </a:rPr>
              <a:t>H</a:t>
            </a:r>
            <a:r>
              <a:rPr lang="fa-IR" sz="1800" b="0">
                <a:latin typeface="Tahoma" pitchFamily="34" charset="0"/>
                <a:ea typeface="+mn-ea"/>
                <a:cs typeface="Tahoma" pitchFamily="34" charset="0"/>
              </a:rPr>
              <a:t>(هماگلوتینین)</a:t>
            </a:r>
          </a:p>
          <a:p>
            <a:pPr marL="800100" lvl="1" indent="-342900">
              <a:lnSpc>
                <a:spcPct val="80000"/>
              </a:lnSpc>
              <a:spcBef>
                <a:spcPct val="20000"/>
              </a:spcBef>
              <a:buFontTx/>
              <a:buChar char="•"/>
              <a:defRPr/>
            </a:pPr>
            <a:r>
              <a:rPr lang="en-US" sz="1800" b="0">
                <a:latin typeface="Tahoma" pitchFamily="34" charset="0"/>
                <a:ea typeface="+mn-ea"/>
                <a:cs typeface="Tahoma" pitchFamily="34" charset="0"/>
              </a:rPr>
              <a:t>N</a:t>
            </a:r>
            <a:r>
              <a:rPr lang="fa-IR" sz="1800" b="0">
                <a:latin typeface="Tahoma" pitchFamily="34" charset="0"/>
                <a:ea typeface="+mn-ea"/>
                <a:cs typeface="Tahoma" pitchFamily="34" charset="0"/>
              </a:rPr>
              <a:t>(نوروآمینیداز)</a:t>
            </a:r>
            <a:endParaRPr lang="en-US" sz="1800" b="0">
              <a:latin typeface="Tahoma" pitchFamily="34" charset="0"/>
              <a:ea typeface="+mn-ea"/>
              <a:cs typeface="Tahoma" pitchFamily="34" charset="0"/>
            </a:endParaRPr>
          </a:p>
          <a:p>
            <a:pPr marL="342900" indent="-342900" algn="l" rtl="0">
              <a:lnSpc>
                <a:spcPct val="80000"/>
              </a:lnSpc>
              <a:spcBef>
                <a:spcPct val="20000"/>
              </a:spcBef>
              <a:buFontTx/>
              <a:buChar char="•"/>
              <a:defRPr/>
            </a:pPr>
            <a:endParaRPr lang="en-AU" sz="1800" b="0">
              <a:latin typeface="Tahoma" pitchFamily="34" charset="0"/>
              <a:ea typeface="+mn-ea"/>
              <a:cs typeface="Tahoma" pitchFamily="34" charset="0"/>
            </a:endParaRPr>
          </a:p>
          <a:p>
            <a:pPr marL="342900" indent="-342900" algn="l" rtl="0">
              <a:lnSpc>
                <a:spcPct val="80000"/>
              </a:lnSpc>
              <a:spcBef>
                <a:spcPct val="20000"/>
              </a:spcBef>
              <a:defRPr/>
            </a:pPr>
            <a:endParaRPr lang="en-US" sz="1800" b="0">
              <a:effectLst>
                <a:outerShdw blurRad="38100" dist="38100" dir="2700000" algn="tl">
                  <a:srgbClr val="C0C0C0"/>
                </a:outerShdw>
              </a:effectLst>
              <a:latin typeface="Tahoma" pitchFamily="34" charset="0"/>
              <a:ea typeface="+mn-ea"/>
              <a:cs typeface="Tahoma" pitchFamily="34" charset="0"/>
            </a:endParaRPr>
          </a:p>
        </p:txBody>
      </p:sp>
      <p:sp>
        <p:nvSpPr>
          <p:cNvPr id="8195" name="Rectangle 14"/>
          <p:cNvSpPr>
            <a:spLocks noGrp="1" noChangeArrowheads="1"/>
          </p:cNvSpPr>
          <p:nvPr>
            <p:ph type="title" idx="4294967295"/>
          </p:nvPr>
        </p:nvSpPr>
        <p:spPr>
          <a:xfrm>
            <a:off x="0" y="342900"/>
            <a:ext cx="9144000" cy="598488"/>
          </a:xfrm>
        </p:spPr>
        <p:txBody>
          <a:bodyPr/>
          <a:lstStyle/>
          <a:p>
            <a:pPr algn="ctr" eaLnBrk="1" hangingPunct="1"/>
            <a:r>
              <a:rPr lang="fa-IR" sz="2800" smtClean="0">
                <a:latin typeface="Tahoma" pitchFamily="34" charset="0"/>
                <a:cs typeface="Tahoma" pitchFamily="34" charset="0"/>
              </a:rPr>
              <a:t>ویروس</a:t>
            </a:r>
            <a:endParaRPr lang="en-US" sz="2800" smtClean="0">
              <a:latin typeface="Tahoma" pitchFamily="34" charset="0"/>
              <a:cs typeface="Tahoma" pitchFamily="34" charset="0"/>
            </a:endParaRPr>
          </a:p>
        </p:txBody>
      </p:sp>
      <p:pic>
        <p:nvPicPr>
          <p:cNvPr id="8196" name="Picture 2" descr="flu3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8" y="1317625"/>
            <a:ext cx="2833687"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 Box 3"/>
          <p:cNvSpPr txBox="1">
            <a:spLocks noChangeArrowheads="1"/>
          </p:cNvSpPr>
          <p:nvPr/>
        </p:nvSpPr>
        <p:spPr bwMode="auto">
          <a:xfrm>
            <a:off x="892175" y="3494088"/>
            <a:ext cx="27432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algn="r" rtl="1"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algn="r" rtl="1"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algn="r" rtl="1"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algn="r" rtl="1" eaLnBrk="0" fontAlgn="base" hangingPunct="0">
              <a:spcBef>
                <a:spcPct val="0"/>
              </a:spcBef>
              <a:spcAft>
                <a:spcPct val="0"/>
              </a:spcAft>
              <a:defRPr sz="2400" b="1">
                <a:solidFill>
                  <a:schemeClr val="tx1"/>
                </a:solidFill>
                <a:latin typeface="Arial" pitchFamily="34" charset="0"/>
                <a:cs typeface="Arial" pitchFamily="34" charset="0"/>
              </a:defRPr>
            </a:lvl9pPr>
          </a:lstStyle>
          <a:p>
            <a:pPr algn="ctr" rtl="0"/>
            <a:r>
              <a:rPr lang="en-GB" sz="1000">
                <a:latin typeface="Univers"/>
              </a:rPr>
              <a:t>Credit: L. Stammard, 1995</a:t>
            </a:r>
            <a:endParaRPr lang="en-US" sz="1000">
              <a:latin typeface="Univers"/>
            </a:endParaRPr>
          </a:p>
        </p:txBody>
      </p:sp>
      <p:grpSp>
        <p:nvGrpSpPr>
          <p:cNvPr id="8198" name="Group 11"/>
          <p:cNvGrpSpPr>
            <a:grpSpLocks/>
          </p:cNvGrpSpPr>
          <p:nvPr/>
        </p:nvGrpSpPr>
        <p:grpSpPr bwMode="auto">
          <a:xfrm>
            <a:off x="479425" y="3865563"/>
            <a:ext cx="3243263" cy="2614612"/>
            <a:chOff x="3566" y="2339"/>
            <a:chExt cx="2043" cy="1647"/>
          </a:xfrm>
        </p:grpSpPr>
        <p:pic>
          <p:nvPicPr>
            <p:cNvPr id="8199" name="Picture 9"/>
            <p:cNvPicPr>
              <a:picLocks noChangeAspect="1" noChangeArrowheads="1"/>
            </p:cNvPicPr>
            <p:nvPr/>
          </p:nvPicPr>
          <p:blipFill>
            <a:blip r:embed="rId4">
              <a:extLst>
                <a:ext uri="{28A0092B-C50C-407E-A947-70E740481C1C}">
                  <a14:useLocalDpi xmlns:a14="http://schemas.microsoft.com/office/drawing/2010/main" val="0"/>
                </a:ext>
              </a:extLst>
            </a:blip>
            <a:srcRect t="2161" r="41252" b="23029"/>
            <a:stretch>
              <a:fillRect/>
            </a:stretch>
          </p:blipFill>
          <p:spPr bwMode="auto">
            <a:xfrm>
              <a:off x="3669" y="2339"/>
              <a:ext cx="1940" cy="1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Rectangle 10"/>
            <p:cNvSpPr>
              <a:spLocks noChangeArrowheads="1"/>
            </p:cNvSpPr>
            <p:nvPr/>
          </p:nvSpPr>
          <p:spPr bwMode="auto">
            <a:xfrm>
              <a:off x="3566" y="3794"/>
              <a:ext cx="292"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rtl="0" eaLnBrk="0" hangingPunct="0"/>
              <a:endParaRPr lang="fa-IR"/>
            </a:p>
          </p:txBody>
        </p:sp>
      </p:grpSp>
    </p:spTree>
    <p:extLst>
      <p:ext uri="{BB962C8B-B14F-4D97-AF65-F5344CB8AC3E}">
        <p14:creationId xmlns:p14="http://schemas.microsoft.com/office/powerpoint/2010/main" val="411989076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FluVir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06500"/>
            <a:ext cx="6019800"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3"/>
          <p:cNvSpPr txBox="1">
            <a:spLocks noChangeArrowheads="1"/>
          </p:cNvSpPr>
          <p:nvPr/>
        </p:nvSpPr>
        <p:spPr bwMode="auto">
          <a:xfrm>
            <a:off x="1447800" y="457200"/>
            <a:ext cx="4535488" cy="793750"/>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sz="4600" dirty="0">
                <a:solidFill>
                  <a:srgbClr val="0000CC"/>
                </a:solidFill>
                <a:effectLst>
                  <a:outerShdw blurRad="38100" dist="38100" dir="2700000" algn="tl">
                    <a:srgbClr val="C0C0C0"/>
                  </a:outerShdw>
                </a:effectLst>
                <a:latin typeface="Times New Roman" pitchFamily="18" charset="0"/>
                <a:cs typeface="Times New Roman" pitchFamily="18" charset="0"/>
              </a:rPr>
              <a:t>The Virus</a:t>
            </a:r>
          </a:p>
        </p:txBody>
      </p:sp>
      <p:pic>
        <p:nvPicPr>
          <p:cNvPr id="9220" name="Picture 4" descr="flu3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762000"/>
            <a:ext cx="2667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descr="D:\si9\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2800" y="3606800"/>
            <a:ext cx="32512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109516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wipe(left)">
                                      <p:cBhvr>
                                        <p:cTn id="7" dur="5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4"/>
          <p:cNvGraphicFramePr>
            <a:graphicFrameLocks noGrp="1" noChangeAspect="1"/>
          </p:cNvGraphicFramePr>
          <p:nvPr>
            <p:ph idx="4294967295"/>
          </p:nvPr>
        </p:nvGraphicFramePr>
        <p:xfrm>
          <a:off x="0" y="0"/>
          <a:ext cx="9158288" cy="6858000"/>
        </p:xfrm>
        <a:graphic>
          <a:graphicData uri="http://schemas.openxmlformats.org/presentationml/2006/ole">
            <mc:AlternateContent xmlns:mc="http://schemas.openxmlformats.org/markup-compatibility/2006">
              <mc:Choice xmlns:v="urn:schemas-microsoft-com:vml" Requires="v">
                <p:oleObj spid="_x0000_s1058" name="Worksheet" r:id="rId4" imgW="6105406" imgH="3847976" progId="Excel.Sheet.8">
                  <p:embed/>
                </p:oleObj>
              </mc:Choice>
              <mc:Fallback>
                <p:oleObj name="Worksheet" r:id="rId4" imgW="6105406" imgH="3847976" progId="Excel.Sheet.8">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582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3" name="Text Box 7"/>
          <p:cNvSpPr txBox="1">
            <a:spLocks noChangeArrowheads="1"/>
          </p:cNvSpPr>
          <p:nvPr/>
        </p:nvSpPr>
        <p:spPr bwMode="auto">
          <a:xfrm>
            <a:off x="922338" y="3190875"/>
            <a:ext cx="877887" cy="276225"/>
          </a:xfrm>
          <a:prstGeom prst="rect">
            <a:avLst/>
          </a:prstGeom>
          <a:solidFill>
            <a:srgbClr val="969696"/>
          </a:solidFill>
          <a:ln w="9525">
            <a:solidFill>
              <a:schemeClr val="bg2"/>
            </a:solidFill>
            <a:miter lim="800000"/>
            <a:headEnd/>
            <a:tailEnd/>
          </a:ln>
        </p:spPr>
        <p:txBody>
          <a:bodyPr vert="eaVert">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algn="r" rtl="1"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algn="r" rtl="1"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algn="r" rtl="1"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algn="r" rtl="1" eaLnBrk="0" fontAlgn="base" hangingPunct="0">
              <a:spcBef>
                <a:spcPct val="0"/>
              </a:spcBef>
              <a:spcAft>
                <a:spcPct val="0"/>
              </a:spcAft>
              <a:defRPr sz="2400" b="1">
                <a:solidFill>
                  <a:schemeClr val="tx1"/>
                </a:solidFill>
                <a:latin typeface="Arial" pitchFamily="34" charset="0"/>
                <a:cs typeface="Arial" pitchFamily="34" charset="0"/>
              </a:defRPr>
            </a:lvl9pPr>
          </a:lstStyle>
          <a:p>
            <a:pPr algn="l" rtl="0">
              <a:spcBef>
                <a:spcPct val="50000"/>
              </a:spcBef>
            </a:pPr>
            <a:endParaRPr lang="en-US" sz="1800"/>
          </a:p>
          <a:p>
            <a:pPr algn="l" rtl="0">
              <a:spcBef>
                <a:spcPct val="50000"/>
              </a:spcBef>
            </a:pPr>
            <a:endParaRPr lang="en-US" sz="1800"/>
          </a:p>
        </p:txBody>
      </p:sp>
      <p:sp>
        <p:nvSpPr>
          <p:cNvPr id="10244" name="AutoShape 8"/>
          <p:cNvSpPr>
            <a:spLocks noChangeArrowheads="1"/>
          </p:cNvSpPr>
          <p:nvPr/>
        </p:nvSpPr>
        <p:spPr bwMode="auto">
          <a:xfrm>
            <a:off x="1266825" y="2000250"/>
            <a:ext cx="209550" cy="219075"/>
          </a:xfrm>
          <a:prstGeom prst="sun">
            <a:avLst>
              <a:gd name="adj" fmla="val 25000"/>
            </a:avLst>
          </a:prstGeom>
          <a:solidFill>
            <a:srgbClr val="FF0000"/>
          </a:solidFill>
          <a:ln w="9525">
            <a:solidFill>
              <a:schemeClr val="tx1"/>
            </a:solidFill>
            <a:miter lim="800000"/>
            <a:headEnd/>
            <a:tailEnd/>
          </a:ln>
        </p:spPr>
        <p:txBody>
          <a:bodyPr wrap="none" anchor="ctr"/>
          <a:lstStyle/>
          <a:p>
            <a:pPr algn="l" rtl="0" eaLnBrk="0" hangingPunct="0"/>
            <a:endParaRPr lang="fa-IR"/>
          </a:p>
        </p:txBody>
      </p:sp>
      <p:sp>
        <p:nvSpPr>
          <p:cNvPr id="10245" name="AutoShape 9"/>
          <p:cNvSpPr>
            <a:spLocks noChangeArrowheads="1"/>
          </p:cNvSpPr>
          <p:nvPr/>
        </p:nvSpPr>
        <p:spPr bwMode="auto">
          <a:xfrm>
            <a:off x="2143125" y="1990725"/>
            <a:ext cx="209550" cy="219075"/>
          </a:xfrm>
          <a:prstGeom prst="sun">
            <a:avLst>
              <a:gd name="adj" fmla="val 25000"/>
            </a:avLst>
          </a:prstGeom>
          <a:solidFill>
            <a:srgbClr val="FF0000"/>
          </a:solidFill>
          <a:ln w="9525">
            <a:solidFill>
              <a:schemeClr val="tx1"/>
            </a:solidFill>
            <a:miter lim="800000"/>
            <a:headEnd/>
            <a:tailEnd/>
          </a:ln>
        </p:spPr>
        <p:txBody>
          <a:bodyPr wrap="none" anchor="ctr"/>
          <a:lstStyle/>
          <a:p>
            <a:pPr algn="l" rtl="0" eaLnBrk="0" hangingPunct="0"/>
            <a:endParaRPr lang="fa-IR"/>
          </a:p>
        </p:txBody>
      </p:sp>
      <p:sp>
        <p:nvSpPr>
          <p:cNvPr id="10246" name="AutoShape 10"/>
          <p:cNvSpPr>
            <a:spLocks noChangeArrowheads="1"/>
          </p:cNvSpPr>
          <p:nvPr/>
        </p:nvSpPr>
        <p:spPr bwMode="auto">
          <a:xfrm>
            <a:off x="8572500" y="1981200"/>
            <a:ext cx="209550" cy="219075"/>
          </a:xfrm>
          <a:prstGeom prst="sun">
            <a:avLst>
              <a:gd name="adj" fmla="val 25000"/>
            </a:avLst>
          </a:prstGeom>
          <a:solidFill>
            <a:srgbClr val="FF0000"/>
          </a:solidFill>
          <a:ln w="9525">
            <a:solidFill>
              <a:schemeClr val="tx1"/>
            </a:solidFill>
            <a:miter lim="800000"/>
            <a:headEnd/>
            <a:tailEnd/>
          </a:ln>
        </p:spPr>
        <p:txBody>
          <a:bodyPr wrap="none" anchor="ctr"/>
          <a:lstStyle/>
          <a:p>
            <a:pPr algn="l" rtl="0" eaLnBrk="0" hangingPunct="0"/>
            <a:endParaRPr lang="fa-IR"/>
          </a:p>
        </p:txBody>
      </p:sp>
      <p:sp>
        <p:nvSpPr>
          <p:cNvPr id="10247" name="AutoShape 11"/>
          <p:cNvSpPr>
            <a:spLocks noChangeArrowheads="1"/>
          </p:cNvSpPr>
          <p:nvPr/>
        </p:nvSpPr>
        <p:spPr bwMode="auto">
          <a:xfrm>
            <a:off x="6715125" y="1981200"/>
            <a:ext cx="209550" cy="219075"/>
          </a:xfrm>
          <a:prstGeom prst="sun">
            <a:avLst>
              <a:gd name="adj" fmla="val 25000"/>
            </a:avLst>
          </a:prstGeom>
          <a:solidFill>
            <a:srgbClr val="FF0000"/>
          </a:solidFill>
          <a:ln w="9525">
            <a:solidFill>
              <a:schemeClr val="tx1"/>
            </a:solidFill>
            <a:miter lim="800000"/>
            <a:headEnd/>
            <a:tailEnd/>
          </a:ln>
        </p:spPr>
        <p:txBody>
          <a:bodyPr wrap="none" anchor="ctr"/>
          <a:lstStyle/>
          <a:p>
            <a:pPr algn="l" rtl="0" eaLnBrk="0" hangingPunct="0"/>
            <a:endParaRPr lang="fa-IR"/>
          </a:p>
        </p:txBody>
      </p:sp>
      <p:sp>
        <p:nvSpPr>
          <p:cNvPr id="10248" name="AutoShape 12"/>
          <p:cNvSpPr>
            <a:spLocks noChangeArrowheads="1"/>
          </p:cNvSpPr>
          <p:nvPr/>
        </p:nvSpPr>
        <p:spPr bwMode="auto">
          <a:xfrm>
            <a:off x="5791200" y="1981200"/>
            <a:ext cx="209550" cy="219075"/>
          </a:xfrm>
          <a:prstGeom prst="sun">
            <a:avLst>
              <a:gd name="adj" fmla="val 25000"/>
            </a:avLst>
          </a:prstGeom>
          <a:solidFill>
            <a:srgbClr val="FF0000"/>
          </a:solidFill>
          <a:ln w="9525">
            <a:solidFill>
              <a:schemeClr val="tx1"/>
            </a:solidFill>
            <a:miter lim="800000"/>
            <a:headEnd/>
            <a:tailEnd/>
          </a:ln>
        </p:spPr>
        <p:txBody>
          <a:bodyPr wrap="none" anchor="ctr"/>
          <a:lstStyle/>
          <a:p>
            <a:pPr algn="l" rtl="0" eaLnBrk="0" hangingPunct="0"/>
            <a:endParaRPr lang="fa-IR"/>
          </a:p>
        </p:txBody>
      </p:sp>
      <p:sp>
        <p:nvSpPr>
          <p:cNvPr id="10249" name="AutoShape 13"/>
          <p:cNvSpPr>
            <a:spLocks noChangeArrowheads="1"/>
          </p:cNvSpPr>
          <p:nvPr/>
        </p:nvSpPr>
        <p:spPr bwMode="auto">
          <a:xfrm>
            <a:off x="3952875" y="1990725"/>
            <a:ext cx="209550" cy="219075"/>
          </a:xfrm>
          <a:prstGeom prst="sun">
            <a:avLst>
              <a:gd name="adj" fmla="val 25000"/>
            </a:avLst>
          </a:prstGeom>
          <a:solidFill>
            <a:srgbClr val="FF0000"/>
          </a:solidFill>
          <a:ln w="9525">
            <a:solidFill>
              <a:schemeClr val="tx1"/>
            </a:solidFill>
            <a:miter lim="800000"/>
            <a:headEnd/>
            <a:tailEnd/>
          </a:ln>
        </p:spPr>
        <p:txBody>
          <a:bodyPr wrap="none" anchor="ctr"/>
          <a:lstStyle/>
          <a:p>
            <a:pPr algn="l" rtl="0" eaLnBrk="0" hangingPunct="0"/>
            <a:endParaRPr lang="fa-IR"/>
          </a:p>
        </p:txBody>
      </p:sp>
    </p:spTree>
    <p:extLst>
      <p:ext uri="{BB962C8B-B14F-4D97-AF65-F5344CB8AC3E}">
        <p14:creationId xmlns:p14="http://schemas.microsoft.com/office/powerpoint/2010/main" val="18541776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descr="2.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869950" y="304800"/>
            <a:ext cx="74041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78553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idx="4294967295"/>
          </p:nvPr>
        </p:nvSpPr>
        <p:spPr>
          <a:xfrm>
            <a:off x="0" y="1266825"/>
            <a:ext cx="8001000" cy="4525963"/>
          </a:xfrm>
        </p:spPr>
        <p:txBody>
          <a:bodyPr>
            <a:normAutofit lnSpcReduction="10000"/>
          </a:bodyPr>
          <a:lstStyle/>
          <a:p>
            <a:pPr marL="274320" indent="-274320" algn="r" rtl="1" eaLnBrk="1" fontAlgn="auto" hangingPunct="1">
              <a:spcAft>
                <a:spcPts val="0"/>
              </a:spcAft>
              <a:buClr>
                <a:schemeClr val="accent3"/>
              </a:buClr>
              <a:buFont typeface="Wingdings 2"/>
              <a:buChar char=""/>
              <a:defRPr/>
            </a:pPr>
            <a:r>
              <a:rPr lang="fa-IR" sz="2400" i="1" dirty="0" smtClean="0">
                <a:latin typeface="Tahoma" pitchFamily="34" charset="0"/>
                <a:cs typeface="Tahoma" pitchFamily="34" charset="0"/>
              </a:rPr>
              <a:t>اپیدمی : </a:t>
            </a:r>
            <a:r>
              <a:rPr lang="fa-IR" sz="2400" dirty="0" smtClean="0">
                <a:latin typeface="Tahoma" pitchFamily="34" charset="0"/>
                <a:cs typeface="Tahoma" pitchFamily="34" charset="0"/>
              </a:rPr>
              <a:t>تجمع موارد بیماری در یک محل خاص</a:t>
            </a:r>
          </a:p>
          <a:p>
            <a:pPr marL="274320" indent="-274320" algn="r" rtl="1" eaLnBrk="1" fontAlgn="auto" hangingPunct="1">
              <a:spcAft>
                <a:spcPts val="0"/>
              </a:spcAft>
              <a:buClr>
                <a:schemeClr val="accent3"/>
              </a:buClr>
              <a:buFont typeface="Wingdings 2"/>
              <a:buChar char=""/>
              <a:defRPr/>
            </a:pPr>
            <a:endParaRPr lang="fa-IR" sz="2400" dirty="0" smtClean="0">
              <a:latin typeface="Tahoma" pitchFamily="34" charset="0"/>
              <a:cs typeface="Tahoma" pitchFamily="34" charset="0"/>
            </a:endParaRPr>
          </a:p>
          <a:p>
            <a:pPr marL="274320" indent="-274320" algn="r" rtl="1" eaLnBrk="1" fontAlgn="auto" hangingPunct="1">
              <a:spcAft>
                <a:spcPts val="0"/>
              </a:spcAft>
              <a:buClr>
                <a:schemeClr val="accent3"/>
              </a:buClr>
              <a:buFont typeface="Wingdings 2"/>
              <a:buChar char=""/>
              <a:defRPr/>
            </a:pPr>
            <a:r>
              <a:rPr lang="fa-IR" sz="2400" i="1" dirty="0" smtClean="0">
                <a:latin typeface="Tahoma" pitchFamily="34" charset="0"/>
                <a:cs typeface="Tahoma" pitchFamily="34" charset="0"/>
              </a:rPr>
              <a:t>پاندمی : </a:t>
            </a:r>
            <a:r>
              <a:rPr lang="fa-IR" sz="2400" dirty="0" smtClean="0">
                <a:latin typeface="Tahoma" pitchFamily="34" charset="0"/>
                <a:cs typeface="Tahoma" pitchFamily="34" charset="0"/>
              </a:rPr>
              <a:t>اپیدمی جهانی</a:t>
            </a:r>
          </a:p>
          <a:p>
            <a:pPr marL="274320" indent="-274320" algn="r" rtl="1" eaLnBrk="1" fontAlgn="auto" hangingPunct="1">
              <a:spcAft>
                <a:spcPts val="0"/>
              </a:spcAft>
              <a:buClr>
                <a:schemeClr val="accent3"/>
              </a:buClr>
              <a:buFont typeface="Wingdings 2"/>
              <a:buChar char=""/>
              <a:defRPr/>
            </a:pPr>
            <a:endParaRPr lang="fa-IR" sz="2400" b="1" i="1" dirty="0" smtClean="0">
              <a:latin typeface="Tahoma" pitchFamily="34" charset="0"/>
              <a:cs typeface="Tahoma" pitchFamily="34" charset="0"/>
            </a:endParaRPr>
          </a:p>
          <a:p>
            <a:pPr marL="274320" indent="-274320" algn="r" rtl="1" eaLnBrk="1" fontAlgn="auto" hangingPunct="1">
              <a:spcAft>
                <a:spcPts val="0"/>
              </a:spcAft>
              <a:buClr>
                <a:schemeClr val="accent3"/>
              </a:buClr>
              <a:buFont typeface="Wingdings 2"/>
              <a:buChar char=""/>
              <a:defRPr/>
            </a:pPr>
            <a:r>
              <a:rPr lang="fa-IR" sz="2400" b="1" i="1" dirty="0" smtClean="0">
                <a:latin typeface="Tahoma" pitchFamily="34" charset="0"/>
                <a:cs typeface="Tahoma" pitchFamily="34" charset="0"/>
              </a:rPr>
              <a:t>انحراف آنتی ژنی</a:t>
            </a:r>
            <a:r>
              <a:rPr lang="fa-IR" sz="2400" i="1" dirty="0" smtClean="0">
                <a:latin typeface="Tahoma" pitchFamily="34" charset="0"/>
                <a:cs typeface="Tahoma" pitchFamily="34" charset="0"/>
              </a:rPr>
              <a:t>:</a:t>
            </a:r>
          </a:p>
          <a:p>
            <a:pPr marL="640080" lvl="1" indent="-246888" algn="r" rtl="1" eaLnBrk="1" fontAlgn="auto" hangingPunct="1">
              <a:spcAft>
                <a:spcPts val="0"/>
              </a:spcAft>
              <a:buFont typeface="Wingdings 2"/>
              <a:buChar char=""/>
              <a:defRPr/>
            </a:pPr>
            <a:r>
              <a:rPr lang="fa-IR" sz="2000" dirty="0" smtClean="0">
                <a:latin typeface="Tahoma" pitchFamily="34" charset="0"/>
                <a:cs typeface="Tahoma" pitchFamily="34" charset="0"/>
              </a:rPr>
              <a:t>تغییر در پروتیین ها در اثر جهش نقطه ای</a:t>
            </a:r>
          </a:p>
          <a:p>
            <a:pPr marL="640080" lvl="1" indent="-246888" algn="r" rtl="1" eaLnBrk="1" fontAlgn="auto" hangingPunct="1">
              <a:spcAft>
                <a:spcPts val="0"/>
              </a:spcAft>
              <a:buFont typeface="Wingdings 2"/>
              <a:buChar char=""/>
              <a:defRPr/>
            </a:pPr>
            <a:r>
              <a:rPr lang="fa-IR" sz="2000" b="1" i="1" dirty="0" smtClean="0">
                <a:latin typeface="Tahoma" pitchFamily="34" charset="0"/>
                <a:cs typeface="Tahoma" pitchFamily="34" charset="0"/>
              </a:rPr>
              <a:t> </a:t>
            </a:r>
            <a:r>
              <a:rPr lang="fa-IR" sz="2000" dirty="0" smtClean="0">
                <a:latin typeface="Tahoma" pitchFamily="34" charset="0"/>
                <a:cs typeface="Tahoma" pitchFamily="34" charset="0"/>
              </a:rPr>
              <a:t>مداوم و علتی برای تغییرسالانه واکسنهای ضد آنفولانزا</a:t>
            </a:r>
          </a:p>
          <a:p>
            <a:pPr marL="274320" indent="-274320" algn="r" rtl="1" eaLnBrk="1" fontAlgn="auto" hangingPunct="1">
              <a:spcAft>
                <a:spcPts val="0"/>
              </a:spcAft>
              <a:buClr>
                <a:schemeClr val="accent3"/>
              </a:buClr>
              <a:buFont typeface="Wingdings 2"/>
              <a:buChar char=""/>
              <a:defRPr/>
            </a:pPr>
            <a:endParaRPr lang="fa-IR" b="1" dirty="0" smtClean="0">
              <a:latin typeface="Tahoma" pitchFamily="34" charset="0"/>
              <a:cs typeface="Tahoma" pitchFamily="34" charset="0"/>
            </a:endParaRPr>
          </a:p>
          <a:p>
            <a:pPr marL="274320" indent="-274320" algn="r" rtl="1" eaLnBrk="1" fontAlgn="auto" hangingPunct="1">
              <a:spcAft>
                <a:spcPts val="0"/>
              </a:spcAft>
              <a:buClr>
                <a:schemeClr val="accent3"/>
              </a:buClr>
              <a:buFont typeface="Wingdings 2"/>
              <a:buChar char=""/>
              <a:defRPr/>
            </a:pPr>
            <a:r>
              <a:rPr lang="fa-IR" b="1" dirty="0" smtClean="0">
                <a:latin typeface="Tahoma" pitchFamily="34" charset="0"/>
                <a:cs typeface="Tahoma" pitchFamily="34" charset="0"/>
              </a:rPr>
              <a:t>تغییر</a:t>
            </a:r>
            <a:r>
              <a:rPr lang="fa-IR" dirty="0" smtClean="0">
                <a:latin typeface="Tahoma" pitchFamily="34" charset="0"/>
                <a:cs typeface="Tahoma" pitchFamily="34" charset="0"/>
              </a:rPr>
              <a:t> </a:t>
            </a:r>
            <a:r>
              <a:rPr lang="fa-IR" b="1" i="1" dirty="0" smtClean="0">
                <a:latin typeface="Tahoma" pitchFamily="34" charset="0"/>
                <a:cs typeface="Tahoma" pitchFamily="34" charset="0"/>
              </a:rPr>
              <a:t> آنتی ژنی: </a:t>
            </a:r>
          </a:p>
          <a:p>
            <a:pPr marL="640080" lvl="1" indent="-246888" algn="r" rtl="1" eaLnBrk="1" fontAlgn="auto" hangingPunct="1">
              <a:spcAft>
                <a:spcPts val="0"/>
              </a:spcAft>
              <a:buFont typeface="Wingdings 2"/>
              <a:buChar char=""/>
              <a:defRPr/>
            </a:pPr>
            <a:r>
              <a:rPr lang="fa-IR" sz="2000" dirty="0" smtClean="0">
                <a:latin typeface="Tahoma" pitchFamily="34" charset="0"/>
                <a:cs typeface="Tahoma" pitchFamily="34" charset="0"/>
              </a:rPr>
              <a:t>تغییر در پروتیین ها از طریق بازآرایی ژنتیک</a:t>
            </a:r>
          </a:p>
          <a:p>
            <a:pPr marL="640080" lvl="1" indent="-246888" algn="r" rtl="1" eaLnBrk="1" fontAlgn="auto" hangingPunct="1">
              <a:spcAft>
                <a:spcPts val="0"/>
              </a:spcAft>
              <a:buFont typeface="Wingdings 2"/>
              <a:buChar char=""/>
              <a:defRPr/>
            </a:pPr>
            <a:r>
              <a:rPr lang="fa-IR" sz="2000" dirty="0" smtClean="0">
                <a:latin typeface="Tahoma" pitchFamily="34" charset="0"/>
                <a:cs typeface="Tahoma" pitchFamily="34" charset="0"/>
              </a:rPr>
              <a:t>تولید ویروس های متفاوت که با واکسن سالیانه پوشش داده نمی شوند</a:t>
            </a:r>
          </a:p>
          <a:p>
            <a:pPr marL="640080" lvl="1" indent="-246888" algn="r" rtl="1" eaLnBrk="1" fontAlgn="auto" hangingPunct="1">
              <a:spcAft>
                <a:spcPts val="0"/>
              </a:spcAft>
              <a:buFont typeface="Wingdings 2"/>
              <a:buChar char=""/>
              <a:defRPr/>
            </a:pPr>
            <a:endParaRPr lang="fa-IR" sz="2000" dirty="0" smtClean="0">
              <a:latin typeface="Tahoma" pitchFamily="34" charset="0"/>
              <a:cs typeface="Tahoma" pitchFamily="34" charset="0"/>
            </a:endParaRPr>
          </a:p>
        </p:txBody>
      </p:sp>
      <p:sp>
        <p:nvSpPr>
          <p:cNvPr id="11267" name="Rectangle 3"/>
          <p:cNvSpPr>
            <a:spLocks noChangeArrowheads="1"/>
          </p:cNvSpPr>
          <p:nvPr/>
        </p:nvSpPr>
        <p:spPr bwMode="auto">
          <a:xfrm>
            <a:off x="0" y="29210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rtl="0"/>
            <a:r>
              <a:rPr lang="fa-IR" sz="2800">
                <a:solidFill>
                  <a:schemeClr val="tx2"/>
                </a:solidFill>
                <a:latin typeface="Tahoma" pitchFamily="34" charset="0"/>
                <a:cs typeface="Tahoma" pitchFamily="34" charset="0"/>
              </a:rPr>
              <a:t>تعاریف کلی</a:t>
            </a:r>
            <a:endParaRPr lang="en-US" sz="2800" i="1">
              <a:solidFill>
                <a:schemeClr val="tx2"/>
              </a:solidFill>
              <a:latin typeface="Tahoma" pitchFamily="34" charset="0"/>
              <a:cs typeface="Tahoma" pitchFamily="34" charset="0"/>
            </a:endParaRPr>
          </a:p>
        </p:txBody>
      </p:sp>
    </p:spTree>
    <p:extLst>
      <p:ext uri="{BB962C8B-B14F-4D97-AF65-F5344CB8AC3E}">
        <p14:creationId xmlns:p14="http://schemas.microsoft.com/office/powerpoint/2010/main" val="3253228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0"/>
            <a:ext cx="7772400" cy="1143000"/>
          </a:xfrm>
        </p:spPr>
        <p:txBody>
          <a:bodyPr>
            <a:normAutofit fontScale="90000"/>
          </a:bodyPr>
          <a:lstStyle/>
          <a:p>
            <a:r>
              <a:rPr lang="en-US" sz="3600" b="1" smtClean="0">
                <a:solidFill>
                  <a:srgbClr val="FFFF00"/>
                </a:solidFill>
              </a:rPr>
              <a:t/>
            </a:r>
            <a:br>
              <a:rPr lang="en-US" sz="3600" b="1" smtClean="0">
                <a:solidFill>
                  <a:srgbClr val="FFFF00"/>
                </a:solidFill>
              </a:rPr>
            </a:br>
            <a:r>
              <a:rPr lang="en-US" sz="3600" b="1" smtClean="0">
                <a:solidFill>
                  <a:srgbClr val="FF0000"/>
                </a:solidFill>
                <a:latin typeface="Arial" pitchFamily="34" charset="0"/>
              </a:rPr>
              <a:t>Pandemics and Pandemic Threats of the 20</a:t>
            </a:r>
            <a:r>
              <a:rPr lang="en-US" sz="3600" b="1" baseline="30000" smtClean="0">
                <a:solidFill>
                  <a:srgbClr val="FF0000"/>
                </a:solidFill>
                <a:latin typeface="Arial" pitchFamily="34" charset="0"/>
              </a:rPr>
              <a:t>th</a:t>
            </a:r>
            <a:r>
              <a:rPr lang="en-US" sz="3600" b="1" smtClean="0">
                <a:solidFill>
                  <a:srgbClr val="FF0000"/>
                </a:solidFill>
                <a:latin typeface="Arial" pitchFamily="34" charset="0"/>
              </a:rPr>
              <a:t> Century</a:t>
            </a:r>
          </a:p>
        </p:txBody>
      </p:sp>
      <p:sp>
        <p:nvSpPr>
          <p:cNvPr id="12291" name="Rectangle 3"/>
          <p:cNvSpPr>
            <a:spLocks noGrp="1" noChangeArrowheads="1"/>
          </p:cNvSpPr>
          <p:nvPr>
            <p:ph idx="1"/>
          </p:nvPr>
        </p:nvSpPr>
        <p:spPr>
          <a:xfrm>
            <a:off x="685800" y="1905000"/>
            <a:ext cx="7772400" cy="4343400"/>
          </a:xfrm>
        </p:spPr>
        <p:txBody>
          <a:bodyPr/>
          <a:lstStyle/>
          <a:p>
            <a:pPr algn="l" rtl="0">
              <a:lnSpc>
                <a:spcPct val="90000"/>
              </a:lnSpc>
            </a:pPr>
            <a:r>
              <a:rPr lang="en-US" sz="2800" b="1" smtClean="0">
                <a:latin typeface="Arial" pitchFamily="34" charset="0"/>
              </a:rPr>
              <a:t>1918-19 “Spanish flu”		H1N1</a:t>
            </a:r>
          </a:p>
          <a:p>
            <a:pPr algn="l" rtl="0">
              <a:lnSpc>
                <a:spcPct val="90000"/>
              </a:lnSpc>
            </a:pPr>
            <a:r>
              <a:rPr lang="en-US" sz="2800" b="1" smtClean="0">
                <a:latin typeface="Arial" pitchFamily="34" charset="0"/>
              </a:rPr>
              <a:t>1957 “Asian flu” 			H2N2</a:t>
            </a:r>
          </a:p>
          <a:p>
            <a:pPr algn="l" rtl="0">
              <a:lnSpc>
                <a:spcPct val="90000"/>
              </a:lnSpc>
            </a:pPr>
            <a:r>
              <a:rPr lang="en-US" sz="2800" b="1" smtClean="0">
                <a:latin typeface="Arial" pitchFamily="34" charset="0"/>
              </a:rPr>
              <a:t>1968 “Hong Kong flu”		H3N2</a:t>
            </a:r>
          </a:p>
          <a:p>
            <a:pPr algn="l" rtl="0">
              <a:lnSpc>
                <a:spcPct val="90000"/>
              </a:lnSpc>
            </a:pPr>
            <a:r>
              <a:rPr lang="en-US" sz="2800" b="1" smtClean="0">
                <a:latin typeface="Arial" pitchFamily="34" charset="0"/>
              </a:rPr>
              <a:t>1976 “Swine flu” episode	H1N1</a:t>
            </a:r>
          </a:p>
          <a:p>
            <a:pPr algn="l" rtl="0">
              <a:lnSpc>
                <a:spcPct val="90000"/>
              </a:lnSpc>
            </a:pPr>
            <a:r>
              <a:rPr lang="en-US" sz="2800" b="1" smtClean="0">
                <a:latin typeface="Arial" pitchFamily="34" charset="0"/>
              </a:rPr>
              <a:t>1977 “Russian flu”			H1N1</a:t>
            </a:r>
          </a:p>
          <a:p>
            <a:pPr algn="l" rtl="0">
              <a:lnSpc>
                <a:spcPct val="90000"/>
              </a:lnSpc>
            </a:pPr>
            <a:r>
              <a:rPr lang="en-US" sz="2800" b="1" smtClean="0">
                <a:latin typeface="Arial" pitchFamily="34" charset="0"/>
              </a:rPr>
              <a:t>1997 “Bird flu” in HK		H5N1</a:t>
            </a:r>
          </a:p>
          <a:p>
            <a:pPr algn="l" rtl="0">
              <a:lnSpc>
                <a:spcPct val="90000"/>
              </a:lnSpc>
            </a:pPr>
            <a:r>
              <a:rPr lang="en-US" sz="2800" b="1" smtClean="0">
                <a:latin typeface="Arial" pitchFamily="34" charset="0"/>
              </a:rPr>
              <a:t>1999 “Bird flu” in HK		H9N2</a:t>
            </a:r>
          </a:p>
          <a:p>
            <a:pPr algn="l" rtl="0">
              <a:lnSpc>
                <a:spcPct val="90000"/>
              </a:lnSpc>
            </a:pPr>
            <a:r>
              <a:rPr lang="en-US" sz="2800" b="1" smtClean="0">
                <a:latin typeface="Arial" pitchFamily="34" charset="0"/>
              </a:rPr>
              <a:t>2003 “Bird flu” in Netherlands H7N7</a:t>
            </a:r>
          </a:p>
          <a:p>
            <a:pPr algn="l" rtl="0">
              <a:lnSpc>
                <a:spcPct val="90000"/>
              </a:lnSpc>
            </a:pPr>
            <a:r>
              <a:rPr lang="en-US" sz="2800" b="1" smtClean="0">
                <a:latin typeface="Arial" pitchFamily="34" charset="0"/>
              </a:rPr>
              <a:t>2004 “Bird flu” in SE Asia	H5N1</a:t>
            </a:r>
          </a:p>
          <a:p>
            <a:pPr>
              <a:lnSpc>
                <a:spcPct val="90000"/>
              </a:lnSpc>
            </a:pPr>
            <a:endParaRPr lang="en-US" sz="2800" smtClean="0">
              <a:latin typeface="Arial" pitchFamily="34" charset="0"/>
            </a:endParaRPr>
          </a:p>
        </p:txBody>
      </p:sp>
      <p:sp>
        <p:nvSpPr>
          <p:cNvPr id="12292" name="Line 5"/>
          <p:cNvSpPr>
            <a:spLocks noChangeShapeType="1"/>
          </p:cNvSpPr>
          <p:nvPr/>
        </p:nvSpPr>
        <p:spPr bwMode="auto">
          <a:xfrm>
            <a:off x="0" y="1600200"/>
            <a:ext cx="9144000" cy="0"/>
          </a:xfrm>
          <a:prstGeom prst="line">
            <a:avLst/>
          </a:prstGeom>
          <a:noFill/>
          <a:ln w="635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38454109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Documents and Settings\user\My Documents\My Pictures\swine_flu_h1_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20738"/>
            <a:ext cx="8077200" cy="586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4751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20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197341"/>
            <a:ext cx="6336704" cy="4445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 Same Side Corner Rectangle 1"/>
          <p:cNvSpPr/>
          <p:nvPr/>
        </p:nvSpPr>
        <p:spPr>
          <a:xfrm>
            <a:off x="1043608" y="620688"/>
            <a:ext cx="7344816" cy="1576653"/>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4000" dirty="0" smtClean="0"/>
              <a:t>حدود 90 بشکه 200 لیتری در 24 ساعت</a:t>
            </a:r>
            <a:endParaRPr lang="fa-IR" sz="4000" dirty="0"/>
          </a:p>
        </p:txBody>
      </p:sp>
    </p:spTree>
    <p:extLst>
      <p:ext uri="{BB962C8B-B14F-4D97-AF65-F5344CB8AC3E}">
        <p14:creationId xmlns:p14="http://schemas.microsoft.com/office/powerpoint/2010/main" val="41583191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influenza 19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592171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274638"/>
            <a:ext cx="8229600" cy="792162"/>
          </a:xfrm>
        </p:spPr>
        <p:txBody>
          <a:bodyPr/>
          <a:lstStyle/>
          <a:p>
            <a:pPr algn="ctr" eaLnBrk="1" hangingPunct="1"/>
            <a:r>
              <a:rPr lang="fa-IR" sz="4300" b="1" smtClean="0">
                <a:ea typeface="Majalla UI"/>
                <a:cs typeface="Majalla UI"/>
              </a:rPr>
              <a:t>گروههای پرخطر</a:t>
            </a:r>
            <a:endParaRPr lang="en-US" sz="4300" b="1" smtClean="0"/>
          </a:p>
        </p:txBody>
      </p:sp>
      <p:sp>
        <p:nvSpPr>
          <p:cNvPr id="3" name="Content Placeholder 2"/>
          <p:cNvSpPr>
            <a:spLocks noGrp="1"/>
          </p:cNvSpPr>
          <p:nvPr>
            <p:ph idx="1"/>
          </p:nvPr>
        </p:nvSpPr>
        <p:spPr>
          <a:xfrm>
            <a:off x="457200" y="1295400"/>
            <a:ext cx="8229600" cy="5257800"/>
          </a:xfrm>
        </p:spPr>
        <p:txBody>
          <a:bodyPr rtlCol="0">
            <a:normAutofit lnSpcReduction="10000"/>
          </a:bodyPr>
          <a:lstStyle/>
          <a:p>
            <a:pPr algn="just" rtl="1" eaLnBrk="1" fontAlgn="auto" hangingPunct="1">
              <a:spcAft>
                <a:spcPts val="0"/>
              </a:spcAft>
              <a:defRPr/>
            </a:pPr>
            <a:r>
              <a:rPr lang="fa-IR" b="1" dirty="0" smtClean="0">
                <a:solidFill>
                  <a:srgbClr val="7030A0"/>
                </a:solidFill>
              </a:rPr>
              <a:t>احتمالاً همان گروهها یی میباشند که متعاقب ابتلا به  آنفلوانزای فصلی احتمال بروز عوارض در آنها بیشتر است (بیماران پرخطر)</a:t>
            </a:r>
          </a:p>
          <a:p>
            <a:pPr algn="just" rtl="1" eaLnBrk="1" fontAlgn="auto" hangingPunct="1">
              <a:spcAft>
                <a:spcPts val="0"/>
              </a:spcAft>
              <a:defRPr/>
            </a:pPr>
            <a:endParaRPr lang="fa-IR" b="1" dirty="0" smtClean="0"/>
          </a:p>
          <a:p>
            <a:pPr algn="just" rtl="1" eaLnBrk="1" fontAlgn="auto" hangingPunct="1">
              <a:spcAft>
                <a:spcPts val="0"/>
              </a:spcAft>
              <a:defRPr/>
            </a:pPr>
            <a:r>
              <a:rPr lang="fa-IR" b="1" dirty="0" smtClean="0">
                <a:solidFill>
                  <a:srgbClr val="FF0000"/>
                </a:solidFill>
              </a:rPr>
              <a:t>افراد پرخطر عبارتند از:</a:t>
            </a:r>
          </a:p>
          <a:p>
            <a:pPr lvl="1" algn="just" rtl="1" eaLnBrk="1" fontAlgn="auto" hangingPunct="1">
              <a:spcAft>
                <a:spcPts val="0"/>
              </a:spcAft>
              <a:defRPr/>
            </a:pPr>
            <a:r>
              <a:rPr lang="fa-IR" sz="2600" b="1" dirty="0" smtClean="0">
                <a:solidFill>
                  <a:srgbClr val="00B050"/>
                </a:solidFill>
              </a:rPr>
              <a:t>سنین بالای 65سال</a:t>
            </a:r>
          </a:p>
          <a:p>
            <a:pPr lvl="1" algn="just" rtl="1" eaLnBrk="1" fontAlgn="auto" hangingPunct="1">
              <a:spcAft>
                <a:spcPts val="0"/>
              </a:spcAft>
              <a:defRPr/>
            </a:pPr>
            <a:r>
              <a:rPr lang="fa-IR" sz="2600" b="1" dirty="0" smtClean="0">
                <a:solidFill>
                  <a:srgbClr val="00B050"/>
                </a:solidFill>
              </a:rPr>
              <a:t>کودکان زیر 5 سال</a:t>
            </a:r>
          </a:p>
          <a:p>
            <a:pPr lvl="1" algn="just" rtl="1" eaLnBrk="1" fontAlgn="auto" hangingPunct="1">
              <a:spcAft>
                <a:spcPts val="0"/>
              </a:spcAft>
              <a:defRPr/>
            </a:pPr>
            <a:r>
              <a:rPr lang="fa-IR" sz="2600" b="1" dirty="0" smtClean="0">
                <a:solidFill>
                  <a:srgbClr val="002060"/>
                </a:solidFill>
              </a:rPr>
              <a:t>زنان حامله</a:t>
            </a:r>
          </a:p>
          <a:p>
            <a:pPr lvl="1" algn="just" rtl="1" eaLnBrk="1" fontAlgn="auto" hangingPunct="1">
              <a:spcAft>
                <a:spcPts val="0"/>
              </a:spcAft>
              <a:defRPr/>
            </a:pPr>
            <a:r>
              <a:rPr lang="fa-IR" sz="2600" b="1" dirty="0" smtClean="0">
                <a:solidFill>
                  <a:srgbClr val="0070C0"/>
                </a:solidFill>
              </a:rPr>
              <a:t>افراد دچار بیماری طبی مزمن در هرگروه سنی ( مانند : آسم، دیابت، بیماری قلبی وعروقی )</a:t>
            </a:r>
          </a:p>
          <a:p>
            <a:pPr lvl="1" algn="just" rtl="1" eaLnBrk="1" fontAlgn="auto" hangingPunct="1">
              <a:spcAft>
                <a:spcPts val="0"/>
              </a:spcAft>
              <a:defRPr/>
            </a:pPr>
            <a:r>
              <a:rPr lang="fa-IR" sz="2600" b="1" dirty="0" smtClean="0">
                <a:solidFill>
                  <a:srgbClr val="C00000"/>
                </a:solidFill>
              </a:rPr>
              <a:t>افراد دچار نقص ایمنی (مثلاً استفاده از داروهای </a:t>
            </a:r>
            <a:r>
              <a:rPr lang="en-US" sz="2600" b="1" dirty="0" err="1" smtClean="0">
                <a:solidFill>
                  <a:srgbClr val="C00000"/>
                </a:solidFill>
              </a:rPr>
              <a:t>Immuno</a:t>
            </a:r>
            <a:r>
              <a:rPr lang="en-US" sz="2600" b="1" dirty="0" smtClean="0">
                <a:solidFill>
                  <a:srgbClr val="C00000"/>
                </a:solidFill>
              </a:rPr>
              <a:t>-suppressor</a:t>
            </a:r>
            <a:r>
              <a:rPr lang="fa-IR" sz="2600" b="1" dirty="0" smtClean="0">
                <a:solidFill>
                  <a:srgbClr val="C00000"/>
                </a:solidFill>
              </a:rPr>
              <a:t> یا عفونت </a:t>
            </a:r>
            <a:r>
              <a:rPr lang="en-US" sz="2600" b="1" dirty="0" smtClean="0">
                <a:solidFill>
                  <a:srgbClr val="C00000"/>
                </a:solidFill>
              </a:rPr>
              <a:t>HIV</a:t>
            </a:r>
            <a:r>
              <a:rPr lang="fa-IR" sz="2600" b="1" dirty="0" smtClean="0">
                <a:solidFill>
                  <a:srgbClr val="C00000"/>
                </a:solidFill>
              </a:rPr>
              <a:t>)</a:t>
            </a:r>
          </a:p>
          <a:p>
            <a:pPr lvl="1" algn="just" rtl="1" eaLnBrk="1" fontAlgn="auto" hangingPunct="1">
              <a:spcAft>
                <a:spcPts val="0"/>
              </a:spcAft>
              <a:defRPr/>
            </a:pPr>
            <a:r>
              <a:rPr lang="fa-IR" sz="2600" b="1" dirty="0" smtClean="0">
                <a:solidFill>
                  <a:srgbClr val="660033"/>
                </a:solidFill>
              </a:rPr>
              <a:t>افراد دریافت کننده آسپیرین بمدت طولانی بعلت خطر بروز سندرم </a:t>
            </a:r>
            <a:r>
              <a:rPr lang="en-US" sz="2600" b="1" dirty="0" smtClean="0">
                <a:solidFill>
                  <a:srgbClr val="660033"/>
                </a:solidFill>
              </a:rPr>
              <a:t>Reye</a:t>
            </a:r>
            <a:r>
              <a:rPr lang="fa-IR" sz="2600" b="1" dirty="0" smtClean="0">
                <a:solidFill>
                  <a:srgbClr val="660033"/>
                </a:solidFill>
              </a:rPr>
              <a:t> متعاقب آنفلوانزا</a:t>
            </a:r>
            <a:endParaRPr lang="en-US" sz="2600" b="1" dirty="0">
              <a:solidFill>
                <a:srgbClr val="660033"/>
              </a:solidFill>
            </a:endParaRPr>
          </a:p>
        </p:txBody>
      </p:sp>
    </p:spTree>
    <p:extLst>
      <p:ext uri="{BB962C8B-B14F-4D97-AF65-F5344CB8AC3E}">
        <p14:creationId xmlns:p14="http://schemas.microsoft.com/office/powerpoint/2010/main" val="5199817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to="" calcmode="lin" valueType="num">
                                      <p:cBhvr>
                                        <p:cTn id="32" dur="1" fill="hold"/>
                                        <p:tgtEl>
                                          <p:spTgt spid="3">
                                            <p:txEl>
                                              <p:pRg st="6" end="6"/>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to="" calcmode="lin" valueType="num">
                                      <p:cBhvr>
                                        <p:cTn id="37" dur="1" fill="hold"/>
                                        <p:tgtEl>
                                          <p:spTgt spid="3">
                                            <p:txEl>
                                              <p:pRg st="7" end="7"/>
                                            </p:txEl>
                                          </p:spTgt>
                                        </p:tgtEl>
                                        <p:attrNameLst>
                                          <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 to="" calcmode="lin" valueType="num">
                                      <p:cBhvr>
                                        <p:cTn id="42" dur="1" fill="hold"/>
                                        <p:tgtEl>
                                          <p:spTgt spid="3">
                                            <p:txEl>
                                              <p:pRg st="8" end="8"/>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normAutofit fontScale="90000"/>
          </a:bodyPr>
          <a:lstStyle/>
          <a:p>
            <a:pPr algn="ctr"/>
            <a:r>
              <a:rPr lang="fa-IR" sz="8000" smtClean="0">
                <a:solidFill>
                  <a:srgbClr val="002060"/>
                </a:solidFill>
              </a:rPr>
              <a:t>تشخیص</a:t>
            </a:r>
            <a:endParaRPr lang="en-US" sz="8000" smtClean="0">
              <a:solidFill>
                <a:srgbClr val="002060"/>
              </a:solidFill>
            </a:endParaRPr>
          </a:p>
        </p:txBody>
      </p:sp>
      <p:sp>
        <p:nvSpPr>
          <p:cNvPr id="30723" name="Content Placeholder 2"/>
          <p:cNvSpPr>
            <a:spLocks noGrp="1"/>
          </p:cNvSpPr>
          <p:nvPr>
            <p:ph idx="1"/>
          </p:nvPr>
        </p:nvSpPr>
        <p:spPr/>
        <p:txBody>
          <a:bodyPr/>
          <a:lstStyle/>
          <a:p>
            <a:pPr algn="r" rtl="1"/>
            <a:r>
              <a:rPr lang="fa-IR" sz="4800" dirty="0" smtClean="0">
                <a:ea typeface="Majalla UI"/>
              </a:rPr>
              <a:t>کلینیکی</a:t>
            </a:r>
          </a:p>
          <a:p>
            <a:pPr algn="r" rtl="1"/>
            <a:r>
              <a:rPr lang="fa-IR" sz="4800" dirty="0" smtClean="0">
                <a:ea typeface="Majalla UI"/>
              </a:rPr>
              <a:t>تست سریع ایمونوفلورسانت</a:t>
            </a:r>
          </a:p>
          <a:p>
            <a:pPr algn="r" rtl="1"/>
            <a:r>
              <a:rPr lang="fa-IR" sz="4800" dirty="0" smtClean="0">
                <a:ea typeface="Majalla UI"/>
              </a:rPr>
              <a:t>کشت ویروس</a:t>
            </a:r>
          </a:p>
          <a:p>
            <a:pPr algn="r" rtl="1"/>
            <a:r>
              <a:rPr lang="en-US" sz="4800" dirty="0" smtClean="0"/>
              <a:t>RT-</a:t>
            </a:r>
            <a:r>
              <a:rPr lang="en-US" sz="4800" dirty="0" err="1" smtClean="0"/>
              <a:t>Realtime</a:t>
            </a:r>
            <a:r>
              <a:rPr lang="en-US" sz="4800" dirty="0" smtClean="0"/>
              <a:t> PCR</a:t>
            </a:r>
          </a:p>
        </p:txBody>
      </p:sp>
    </p:spTree>
    <p:extLst>
      <p:ext uri="{BB962C8B-B14F-4D97-AF65-F5344CB8AC3E}">
        <p14:creationId xmlns:p14="http://schemas.microsoft.com/office/powerpoint/2010/main" val="40394834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0" y="379413"/>
            <a:ext cx="9144000" cy="561975"/>
          </a:xfrm>
        </p:spPr>
        <p:txBody>
          <a:bodyPr/>
          <a:lstStyle/>
          <a:p>
            <a:pPr algn="ctr" rtl="1" eaLnBrk="1" hangingPunct="1"/>
            <a:r>
              <a:rPr lang="fa-IR" sz="2800" dirty="0" smtClean="0">
                <a:latin typeface="Tahoma" pitchFamily="34" charset="0"/>
                <a:cs typeface="Tahoma" pitchFamily="34" charset="0"/>
              </a:rPr>
              <a:t> آنفولانزای </a:t>
            </a:r>
            <a:r>
              <a:rPr lang="en-US" sz="2800" dirty="0" smtClean="0">
                <a:latin typeface="Tahoma" pitchFamily="34" charset="0"/>
                <a:cs typeface="Tahoma" pitchFamily="34" charset="0"/>
              </a:rPr>
              <a:t>A(H1N1) </a:t>
            </a:r>
            <a:r>
              <a:rPr lang="fa-IR" sz="2800" dirty="0" smtClean="0">
                <a:latin typeface="Tahoma" pitchFamily="34" charset="0"/>
                <a:cs typeface="Tahoma" pitchFamily="34" charset="0"/>
              </a:rPr>
              <a:t>: تعریف بیماری</a:t>
            </a:r>
            <a:endParaRPr lang="en-US" sz="2800" dirty="0" smtClean="0">
              <a:latin typeface="Tahoma" pitchFamily="34" charset="0"/>
              <a:cs typeface="Tahoma" pitchFamily="34" charset="0"/>
            </a:endParaRPr>
          </a:p>
        </p:txBody>
      </p:sp>
      <p:sp>
        <p:nvSpPr>
          <p:cNvPr id="31747" name="Rectangle 3"/>
          <p:cNvSpPr>
            <a:spLocks noGrp="1" noChangeArrowheads="1"/>
          </p:cNvSpPr>
          <p:nvPr>
            <p:ph type="body" idx="4294967295"/>
          </p:nvPr>
        </p:nvSpPr>
        <p:spPr>
          <a:xfrm>
            <a:off x="542925" y="1152525"/>
            <a:ext cx="8601075" cy="5383213"/>
          </a:xfrm>
        </p:spPr>
        <p:txBody>
          <a:bodyPr/>
          <a:lstStyle/>
          <a:p>
            <a:pPr algn="r" rtl="1" eaLnBrk="1" hangingPunct="1"/>
            <a:endParaRPr lang="fa-IR" sz="2400" b="1" dirty="0" smtClean="0">
              <a:latin typeface="Tahoma" pitchFamily="34" charset="0"/>
              <a:cs typeface="Tahoma" pitchFamily="34" charset="0"/>
            </a:endParaRPr>
          </a:p>
          <a:p>
            <a:pPr algn="r" rtl="1" eaLnBrk="1" hangingPunct="1"/>
            <a:endParaRPr lang="fa-IR" sz="2400" b="1" dirty="0" smtClean="0">
              <a:latin typeface="Tahoma" pitchFamily="34" charset="0"/>
              <a:cs typeface="Tahoma" pitchFamily="34" charset="0"/>
            </a:endParaRPr>
          </a:p>
          <a:p>
            <a:pPr algn="r" rtl="1" eaLnBrk="1" hangingPunct="1"/>
            <a:r>
              <a:rPr lang="fa-IR" sz="2400" b="1" dirty="0" smtClean="0">
                <a:latin typeface="Tahoma" pitchFamily="34" charset="0"/>
                <a:cs typeface="Tahoma" pitchFamily="34" charset="0"/>
              </a:rPr>
              <a:t>مورد تایید شده عفونت با آنفولانزای خوکی </a:t>
            </a:r>
            <a:r>
              <a:rPr lang="en-US" sz="2400" b="1" dirty="0" smtClean="0">
                <a:latin typeface="Tahoma" pitchFamily="34" charset="0"/>
                <a:cs typeface="Tahoma" pitchFamily="34" charset="0"/>
              </a:rPr>
              <a:t> A/H1N1</a:t>
            </a:r>
            <a:endParaRPr lang="fa-IR" sz="2400" b="1" dirty="0" smtClean="0">
              <a:latin typeface="Tahoma" pitchFamily="34" charset="0"/>
              <a:cs typeface="Tahoma" pitchFamily="34" charset="0"/>
            </a:endParaRPr>
          </a:p>
          <a:p>
            <a:pPr algn="r" rtl="1" eaLnBrk="1" hangingPunct="1">
              <a:buFontTx/>
              <a:buNone/>
            </a:pPr>
            <a:r>
              <a:rPr lang="fa-IR" sz="2400" dirty="0" smtClean="0">
                <a:latin typeface="Tahoma" pitchFamily="34" charset="0"/>
                <a:cs typeface="Tahoma" pitchFamily="34" charset="0"/>
              </a:rPr>
              <a:t>     به فردی با بیماری تنفسی حاد و نتایج آزمایشگاهی تایید شده عفونت با ویروس آنفولانزای خوکی </a:t>
            </a:r>
            <a:r>
              <a:rPr lang="en-US" sz="2400" dirty="0" smtClean="0">
                <a:latin typeface="Tahoma" pitchFamily="34" charset="0"/>
                <a:cs typeface="Tahoma" pitchFamily="34" charset="0"/>
              </a:rPr>
              <a:t> (H1N1)A</a:t>
            </a:r>
            <a:r>
              <a:rPr lang="fa-IR" sz="2400" dirty="0" smtClean="0">
                <a:latin typeface="Tahoma" pitchFamily="34" charset="0"/>
                <a:cs typeface="Tahoma" pitchFamily="34" charset="0"/>
              </a:rPr>
              <a:t> در</a:t>
            </a:r>
            <a:r>
              <a:rPr lang="en-US" sz="2400" dirty="0" smtClean="0">
                <a:latin typeface="Tahoma" pitchFamily="34" charset="0"/>
                <a:cs typeface="Tahoma" pitchFamily="34" charset="0"/>
              </a:rPr>
              <a:t>CDC</a:t>
            </a:r>
            <a:r>
              <a:rPr lang="fa-IR" sz="2400" dirty="0" smtClean="0">
                <a:latin typeface="Tahoma" pitchFamily="34" charset="0"/>
                <a:cs typeface="Tahoma" pitchFamily="34" charset="0"/>
              </a:rPr>
              <a:t> توسط  یکی یا بیشتر از آزمایشات زیر گفته میشود:</a:t>
            </a:r>
          </a:p>
          <a:p>
            <a:pPr lvl="1" algn="r" rtl="1" eaLnBrk="1" hangingPunct="1">
              <a:buFont typeface="Univers"/>
              <a:buAutoNum type="arabicPeriod"/>
            </a:pPr>
            <a:r>
              <a:rPr lang="en-US" dirty="0" smtClean="0">
                <a:latin typeface="Tahoma" pitchFamily="34" charset="0"/>
                <a:cs typeface="Tahoma" pitchFamily="34" charset="0"/>
              </a:rPr>
              <a:t>real-time RT-PCR</a:t>
            </a:r>
          </a:p>
          <a:p>
            <a:pPr lvl="1" algn="r" rtl="1" eaLnBrk="1" hangingPunct="1">
              <a:buFont typeface="Univers"/>
              <a:buAutoNum type="arabicPeriod"/>
            </a:pPr>
            <a:r>
              <a:rPr lang="fa-IR" dirty="0" smtClean="0">
                <a:latin typeface="Tahoma" pitchFamily="34" charset="0"/>
                <a:cs typeface="Tahoma" pitchFamily="34" charset="0"/>
              </a:rPr>
              <a:t>کشت ویروس</a:t>
            </a:r>
          </a:p>
          <a:p>
            <a:pPr lvl="1" algn="r" rtl="1" eaLnBrk="1" hangingPunct="1">
              <a:buFont typeface="Times"/>
              <a:buNone/>
            </a:pPr>
            <a:endParaRPr lang="fa-IR" b="1" dirty="0" smtClean="0">
              <a:latin typeface="Tahoma" pitchFamily="34" charset="0"/>
              <a:cs typeface="Tahoma" pitchFamily="34" charset="0"/>
            </a:endParaRPr>
          </a:p>
        </p:txBody>
      </p:sp>
      <p:sp>
        <p:nvSpPr>
          <p:cNvPr id="31748" name="Text Box 4"/>
          <p:cNvSpPr txBox="1">
            <a:spLocks noChangeArrowheads="1"/>
          </p:cNvSpPr>
          <p:nvPr/>
        </p:nvSpPr>
        <p:spPr bwMode="auto">
          <a:xfrm>
            <a:off x="8012113" y="6583363"/>
            <a:ext cx="11318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algn="r" rtl="1"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algn="r" rtl="1"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algn="r" rtl="1"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algn="r" rtl="1" eaLnBrk="0" fontAlgn="base" hangingPunct="0">
              <a:spcBef>
                <a:spcPct val="0"/>
              </a:spcBef>
              <a:spcAft>
                <a:spcPct val="0"/>
              </a:spcAft>
              <a:defRPr sz="2400" b="1">
                <a:solidFill>
                  <a:schemeClr val="tx1"/>
                </a:solidFill>
                <a:latin typeface="Arial" pitchFamily="34" charset="0"/>
                <a:cs typeface="Arial" pitchFamily="34" charset="0"/>
              </a:defRPr>
            </a:lvl9pPr>
          </a:lstStyle>
          <a:p>
            <a:pPr eaLnBrk="1" hangingPunct="1"/>
            <a:r>
              <a:rPr lang="en-US" sz="1200"/>
              <a:t>Source: CDC</a:t>
            </a:r>
          </a:p>
        </p:txBody>
      </p:sp>
    </p:spTree>
    <p:extLst>
      <p:ext uri="{BB962C8B-B14F-4D97-AF65-F5344CB8AC3E}">
        <p14:creationId xmlns:p14="http://schemas.microsoft.com/office/powerpoint/2010/main" val="52141257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3600" b="1" dirty="0">
                <a:latin typeface="Tahoma" pitchFamily="34" charset="0"/>
                <a:cs typeface="Tahoma" pitchFamily="34" charset="0"/>
              </a:rPr>
              <a:t>مورد محتمل به عفونت با آنفولانزای خوکی </a:t>
            </a:r>
            <a:r>
              <a:rPr lang="en-US" sz="3600" b="1" dirty="0">
                <a:latin typeface="Tahoma" pitchFamily="34" charset="0"/>
                <a:cs typeface="Tahoma" pitchFamily="34" charset="0"/>
              </a:rPr>
              <a:t>(H1N1)A</a:t>
            </a:r>
            <a:r>
              <a:rPr lang="fa-IR" sz="3600" b="1" dirty="0">
                <a:latin typeface="Tahoma" pitchFamily="34" charset="0"/>
                <a:cs typeface="Tahoma" pitchFamily="34" charset="0"/>
              </a:rPr>
              <a:t>:</a:t>
            </a:r>
            <a:br>
              <a:rPr lang="fa-IR" sz="3600" b="1" dirty="0">
                <a:latin typeface="Tahoma" pitchFamily="34" charset="0"/>
                <a:cs typeface="Tahoma" pitchFamily="34" charset="0"/>
              </a:rPr>
            </a:br>
            <a:endParaRPr lang="en-US" sz="3600" dirty="0"/>
          </a:p>
        </p:txBody>
      </p:sp>
      <p:sp>
        <p:nvSpPr>
          <p:cNvPr id="32770" name="Rectangle 3"/>
          <p:cNvSpPr>
            <a:spLocks noGrp="1"/>
          </p:cNvSpPr>
          <p:nvPr>
            <p:ph idx="1"/>
          </p:nvPr>
        </p:nvSpPr>
        <p:spPr/>
        <p:txBody>
          <a:bodyPr/>
          <a:lstStyle/>
          <a:p>
            <a:pPr algn="r" rtl="1" eaLnBrk="1" hangingPunct="1"/>
            <a:r>
              <a:rPr lang="fa-IR" sz="2400" dirty="0" smtClean="0">
                <a:latin typeface="Tahoma" pitchFamily="34" charset="0"/>
                <a:cs typeface="Tahoma" pitchFamily="34" charset="0"/>
              </a:rPr>
              <a:t>فردی با بیماری تنفسی حاد تبدار، که</a:t>
            </a:r>
            <a:r>
              <a:rPr lang="en-US" sz="2400" dirty="0" smtClean="0">
                <a:latin typeface="Tahoma" pitchFamily="34" charset="0"/>
                <a:cs typeface="Tahoma" pitchFamily="34" charset="0"/>
              </a:rPr>
              <a:t>:</a:t>
            </a:r>
            <a:endParaRPr lang="fa-IR" sz="2400" dirty="0" smtClean="0">
              <a:latin typeface="Tahoma" pitchFamily="34" charset="0"/>
              <a:cs typeface="Tahoma" pitchFamily="34" charset="0"/>
            </a:endParaRPr>
          </a:p>
          <a:p>
            <a:pPr lvl="1" algn="r" rtl="1" eaLnBrk="1" hangingPunct="1"/>
            <a:r>
              <a:rPr lang="fa-IR" dirty="0" smtClean="0">
                <a:latin typeface="Tahoma" pitchFamily="34" charset="0"/>
                <a:cs typeface="Tahoma" pitchFamily="34" charset="0"/>
              </a:rPr>
              <a:t>در آزمایش </a:t>
            </a:r>
            <a:r>
              <a:rPr lang="en-US" dirty="0" smtClean="0">
                <a:latin typeface="Tahoma" pitchFamily="34" charset="0"/>
                <a:cs typeface="Tahoma" pitchFamily="34" charset="0"/>
              </a:rPr>
              <a:t>PT-PCR </a:t>
            </a:r>
            <a:r>
              <a:rPr lang="fa-IR" dirty="0" smtClean="0">
                <a:latin typeface="Tahoma" pitchFamily="34" charset="0"/>
                <a:cs typeface="Tahoma" pitchFamily="34" charset="0"/>
              </a:rPr>
              <a:t>برای آنفولانزای </a:t>
            </a:r>
            <a:r>
              <a:rPr lang="en-US" dirty="0" smtClean="0">
                <a:latin typeface="Tahoma" pitchFamily="34" charset="0"/>
                <a:cs typeface="Tahoma" pitchFamily="34" charset="0"/>
              </a:rPr>
              <a:t>A </a:t>
            </a:r>
            <a:r>
              <a:rPr lang="fa-IR" dirty="0" smtClean="0">
                <a:latin typeface="Tahoma" pitchFamily="34" charset="0"/>
                <a:cs typeface="Tahoma" pitchFamily="34" charset="0"/>
              </a:rPr>
              <a:t>مثبت و برای </a:t>
            </a:r>
            <a:r>
              <a:rPr lang="en-US" dirty="0" smtClean="0">
                <a:latin typeface="Tahoma" pitchFamily="34" charset="0"/>
                <a:cs typeface="Tahoma" pitchFamily="34" charset="0"/>
              </a:rPr>
              <a:t>H1 </a:t>
            </a:r>
            <a:r>
              <a:rPr lang="fa-IR" dirty="0" smtClean="0">
                <a:latin typeface="Tahoma" pitchFamily="34" charset="0"/>
                <a:cs typeface="Tahoma" pitchFamily="34" charset="0"/>
              </a:rPr>
              <a:t>و </a:t>
            </a:r>
            <a:r>
              <a:rPr lang="en-US" dirty="0" smtClean="0">
                <a:latin typeface="Tahoma" pitchFamily="34" charset="0"/>
                <a:cs typeface="Tahoma" pitchFamily="34" charset="0"/>
              </a:rPr>
              <a:t>H3 </a:t>
            </a:r>
            <a:r>
              <a:rPr lang="fa-IR" dirty="0" smtClean="0">
                <a:latin typeface="Tahoma" pitchFamily="34" charset="0"/>
                <a:cs typeface="Tahoma" pitchFamily="34" charset="0"/>
              </a:rPr>
              <a:t> منفی بوده است</a:t>
            </a:r>
          </a:p>
          <a:p>
            <a:pPr lvl="1" algn="r" rtl="1" eaLnBrk="1" hangingPunct="1"/>
            <a:r>
              <a:rPr lang="fa-IR" dirty="0" smtClean="0">
                <a:latin typeface="Tahoma" pitchFamily="34" charset="0"/>
                <a:cs typeface="Tahoma" pitchFamily="34" charset="0"/>
              </a:rPr>
              <a:t>در آزمایش از طریق ایمونوفلورسانت مستقبم یا آزمون سریع آنفولانزا برای آنفولانزا </a:t>
            </a:r>
            <a:r>
              <a:rPr lang="en-US" dirty="0" smtClean="0">
                <a:latin typeface="Tahoma" pitchFamily="34" charset="0"/>
                <a:cs typeface="Tahoma" pitchFamily="34" charset="0"/>
              </a:rPr>
              <a:t>A </a:t>
            </a:r>
            <a:r>
              <a:rPr lang="fa-IR" dirty="0" smtClean="0">
                <a:latin typeface="Tahoma" pitchFamily="34" charset="0"/>
                <a:cs typeface="Tahoma" pitchFamily="34" charset="0"/>
              </a:rPr>
              <a:t>مثبت بوده و معیارهای بیمار مشکوک را هم داشته باشد.</a:t>
            </a:r>
          </a:p>
          <a:p>
            <a:pPr algn="r" rtl="1" eaLnBrk="1" hangingPunct="1">
              <a:buFontTx/>
              <a:buNone/>
            </a:pPr>
            <a:endParaRPr lang="fa-IR" sz="2400" dirty="0" smtClean="0">
              <a:latin typeface="Tahoma" pitchFamily="34" charset="0"/>
              <a:cs typeface="Tahoma" pitchFamily="34" charset="0"/>
            </a:endParaRPr>
          </a:p>
          <a:p>
            <a:pPr algn="r" rtl="1" eaLnBrk="1" hangingPunct="1">
              <a:buFontTx/>
              <a:buNone/>
            </a:pPr>
            <a:endParaRPr lang="fa-IR" sz="2400" dirty="0" smtClean="0">
              <a:latin typeface="Tahoma" pitchFamily="34" charset="0"/>
              <a:cs typeface="Tahoma" pitchFamily="34" charset="0"/>
            </a:endParaRPr>
          </a:p>
          <a:p>
            <a:pPr algn="r" rtl="1" eaLnBrk="1" hangingPunct="1"/>
            <a:r>
              <a:rPr lang="en-US" sz="2400" b="1" dirty="0" smtClean="0">
                <a:latin typeface="Tahoma" pitchFamily="34" charset="0"/>
                <a:cs typeface="Tahoma" pitchFamily="34" charset="0"/>
              </a:rPr>
              <a:t> </a:t>
            </a:r>
            <a:endParaRPr lang="fa-IR" sz="2400" b="1" dirty="0" smtClean="0">
              <a:latin typeface="Tahoma" pitchFamily="34" charset="0"/>
              <a:cs typeface="Tahoma" pitchFamily="34" charset="0"/>
            </a:endParaRPr>
          </a:p>
          <a:p>
            <a:pPr algn="r" rtl="1" eaLnBrk="1" hangingPunct="1"/>
            <a:endParaRPr lang="en-US" dirty="0" smtClean="0"/>
          </a:p>
        </p:txBody>
      </p:sp>
    </p:spTree>
    <p:extLst>
      <p:ext uri="{BB962C8B-B14F-4D97-AF65-F5344CB8AC3E}">
        <p14:creationId xmlns:p14="http://schemas.microsoft.com/office/powerpoint/2010/main" val="22440626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1"/>
            <a:r>
              <a:rPr lang="fa-IR" b="1" dirty="0">
                <a:latin typeface="Tahoma" pitchFamily="34" charset="0"/>
                <a:cs typeface="Tahoma" pitchFamily="34" charset="0"/>
              </a:rPr>
              <a:t>مورد مشکوک به عفونت با آنفولانزای خوکی </a:t>
            </a:r>
            <a:r>
              <a:rPr lang="en-US" b="1" dirty="0">
                <a:latin typeface="Tahoma" pitchFamily="34" charset="0"/>
                <a:cs typeface="Tahoma" pitchFamily="34" charset="0"/>
              </a:rPr>
              <a:t>(H1N1)A</a:t>
            </a:r>
            <a:endParaRPr lang="en-US" dirty="0"/>
          </a:p>
        </p:txBody>
      </p:sp>
      <p:sp>
        <p:nvSpPr>
          <p:cNvPr id="33794" name="Rectangle 3"/>
          <p:cNvSpPr>
            <a:spLocks noGrp="1"/>
          </p:cNvSpPr>
          <p:nvPr>
            <p:ph idx="1"/>
          </p:nvPr>
        </p:nvSpPr>
        <p:spPr/>
        <p:txBody>
          <a:bodyPr>
            <a:normAutofit/>
          </a:bodyPr>
          <a:lstStyle/>
          <a:p>
            <a:pPr algn="r" rtl="1" eaLnBrk="1" hangingPunct="1">
              <a:buFontTx/>
              <a:buNone/>
            </a:pPr>
            <a:r>
              <a:rPr lang="fa-IR" sz="2400" dirty="0" smtClean="0">
                <a:latin typeface="Tahoma" pitchFamily="34" charset="0"/>
                <a:cs typeface="Tahoma" pitchFamily="34" charset="0"/>
              </a:rPr>
              <a:t>      فردی با بیماری تبدار حاد تنفسی که در عرض</a:t>
            </a:r>
          </a:p>
          <a:p>
            <a:pPr lvl="1" algn="r" rtl="1" eaLnBrk="1" hangingPunct="1"/>
            <a:r>
              <a:rPr lang="fa-IR" dirty="0" smtClean="0">
                <a:latin typeface="Tahoma" pitchFamily="34" charset="0"/>
                <a:cs typeface="Tahoma" pitchFamily="34" charset="0"/>
              </a:rPr>
              <a:t>7 روز قبل در تماس نزدیک با شخصی که مورد تایید شده ابتلا به این ویروس را داشته است بوده،یا</a:t>
            </a:r>
          </a:p>
          <a:p>
            <a:pPr lvl="1" algn="r" rtl="1" eaLnBrk="1" hangingPunct="1"/>
            <a:r>
              <a:rPr lang="fa-IR" dirty="0" smtClean="0">
                <a:latin typeface="Tahoma" pitchFamily="34" charset="0"/>
                <a:cs typeface="Tahoma" pitchFamily="34" charset="0"/>
              </a:rPr>
              <a:t>7 روز قبل به مناطقی که در آن حداقل یک مورد تایید شده ابتلای به این ویروس وجود داشته است سفر کرده،یا</a:t>
            </a:r>
          </a:p>
          <a:p>
            <a:pPr lvl="1" algn="r" rtl="1" eaLnBrk="1" hangingPunct="1"/>
            <a:r>
              <a:rPr lang="fa-IR" dirty="0" smtClean="0">
                <a:latin typeface="Tahoma" pitchFamily="34" charset="0"/>
                <a:cs typeface="Tahoma" pitchFamily="34" charset="0"/>
              </a:rPr>
              <a:t>ساکن مناطقی باشد که در آن حداقل یک مورد تایید شده ابتلای به این ویروس وجود داشته است.</a:t>
            </a:r>
          </a:p>
          <a:p>
            <a:pPr algn="r" rtl="1"/>
            <a:endParaRPr lang="en-US" dirty="0" smtClean="0"/>
          </a:p>
          <a:p>
            <a:pPr algn="r" rtl="1"/>
            <a:endParaRPr lang="en-US" dirty="0" smtClean="0"/>
          </a:p>
        </p:txBody>
      </p:sp>
    </p:spTree>
    <p:extLst>
      <p:ext uri="{BB962C8B-B14F-4D97-AF65-F5344CB8AC3E}">
        <p14:creationId xmlns:p14="http://schemas.microsoft.com/office/powerpoint/2010/main" val="20778176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noGrp="1"/>
          </p:cNvSpPr>
          <p:nvPr>
            <p:ph idx="4294967295"/>
          </p:nvPr>
        </p:nvSpPr>
        <p:spPr>
          <a:xfrm>
            <a:off x="0" y="1600200"/>
            <a:ext cx="8229600" cy="4852988"/>
          </a:xfrm>
        </p:spPr>
        <p:txBody>
          <a:bodyPr>
            <a:normAutofit lnSpcReduction="10000"/>
          </a:bodyPr>
          <a:lstStyle/>
          <a:p>
            <a:pPr algn="r" rtl="1" eaLnBrk="1" hangingPunct="1">
              <a:lnSpc>
                <a:spcPct val="80000"/>
              </a:lnSpc>
              <a:buFontTx/>
              <a:buNone/>
            </a:pPr>
            <a:r>
              <a:rPr lang="fa-IR" sz="2400" b="1" dirty="0" smtClean="0">
                <a:latin typeface="Tahoma" pitchFamily="34" charset="0"/>
                <a:cs typeface="Tahoma" pitchFamily="34" charset="0"/>
              </a:rPr>
              <a:t>دوره عفونی : </a:t>
            </a:r>
            <a:r>
              <a:rPr lang="fa-IR" sz="2400" dirty="0" smtClean="0">
                <a:latin typeface="Tahoma" pitchFamily="34" charset="0"/>
                <a:cs typeface="Tahoma" pitchFamily="34" charset="0"/>
              </a:rPr>
              <a:t>برای موارد تایید شده این ویروس از 1 روز قبل از شروع علایم بیماری تا 7 روز بعد از آن می باشد. در كودكان ممكن است تا 10 روز باشد</a:t>
            </a:r>
          </a:p>
          <a:p>
            <a:pPr algn="r" rtl="1" eaLnBrk="1" hangingPunct="1">
              <a:lnSpc>
                <a:spcPct val="80000"/>
              </a:lnSpc>
              <a:buFontTx/>
              <a:buNone/>
            </a:pPr>
            <a:endParaRPr lang="fa-IR" sz="2400" dirty="0" smtClean="0">
              <a:latin typeface="Tahoma" pitchFamily="34" charset="0"/>
              <a:cs typeface="Tahoma" pitchFamily="34" charset="0"/>
            </a:endParaRPr>
          </a:p>
          <a:p>
            <a:pPr algn="r" rtl="1" eaLnBrk="1" hangingPunct="1">
              <a:lnSpc>
                <a:spcPct val="80000"/>
              </a:lnSpc>
              <a:buFontTx/>
              <a:buNone/>
            </a:pPr>
            <a:r>
              <a:rPr lang="fa-IR" sz="2400" b="1" dirty="0" smtClean="0">
                <a:latin typeface="Tahoma" pitchFamily="34" charset="0"/>
                <a:cs typeface="Tahoma" pitchFamily="34" charset="0"/>
              </a:rPr>
              <a:t>تماس نزدیک: </a:t>
            </a:r>
            <a:r>
              <a:rPr lang="fa-IR" sz="2400" dirty="0" smtClean="0">
                <a:latin typeface="Tahoma" pitchFamily="34" charset="0"/>
                <a:cs typeface="Tahoma" pitchFamily="34" charset="0"/>
              </a:rPr>
              <a:t>محدوده ی 6 فوتی(1.8متری) پیرامون فرد بیماری که، مورد تایید</a:t>
            </a:r>
            <a:r>
              <a:rPr lang="fa-IR" sz="2400" b="1" dirty="0" smtClean="0">
                <a:latin typeface="Tahoma" pitchFamily="34" charset="0"/>
                <a:cs typeface="Tahoma" pitchFamily="34" charset="0"/>
              </a:rPr>
              <a:t> </a:t>
            </a:r>
            <a:r>
              <a:rPr lang="fa-IR" sz="2400" dirty="0" smtClean="0">
                <a:latin typeface="Tahoma" pitchFamily="34" charset="0"/>
                <a:cs typeface="Tahoma" pitchFamily="34" charset="0"/>
              </a:rPr>
              <a:t>شده یا مشکوک به عفونت با ویروس آنفولانزای خوکی </a:t>
            </a:r>
            <a:r>
              <a:rPr lang="en-US" sz="2400" dirty="0" smtClean="0">
                <a:latin typeface="Tahoma" pitchFamily="34" charset="0"/>
                <a:cs typeface="Tahoma" pitchFamily="34" charset="0"/>
              </a:rPr>
              <a:t> (H1N1)A</a:t>
            </a:r>
            <a:r>
              <a:rPr lang="fa-IR" sz="2400" dirty="0" smtClean="0">
                <a:latin typeface="Tahoma" pitchFamily="34" charset="0"/>
                <a:cs typeface="Tahoma" pitchFamily="34" charset="0"/>
              </a:rPr>
              <a:t>دارد.</a:t>
            </a:r>
          </a:p>
          <a:p>
            <a:pPr algn="r" rtl="1" eaLnBrk="1" hangingPunct="1">
              <a:lnSpc>
                <a:spcPct val="80000"/>
              </a:lnSpc>
              <a:buFontTx/>
              <a:buNone/>
            </a:pPr>
            <a:endParaRPr lang="fa-IR" sz="2400" dirty="0" smtClean="0">
              <a:latin typeface="Tahoma" pitchFamily="34" charset="0"/>
              <a:cs typeface="Tahoma" pitchFamily="34" charset="0"/>
            </a:endParaRPr>
          </a:p>
          <a:p>
            <a:pPr algn="r" rtl="1" eaLnBrk="1" hangingPunct="1">
              <a:lnSpc>
                <a:spcPct val="80000"/>
              </a:lnSpc>
              <a:buFontTx/>
              <a:buNone/>
            </a:pPr>
            <a:r>
              <a:rPr lang="fa-IR" sz="2400" b="1" dirty="0" smtClean="0">
                <a:latin typeface="Tahoma" pitchFamily="34" charset="0"/>
                <a:cs typeface="Tahoma" pitchFamily="34" charset="0"/>
              </a:rPr>
              <a:t>بیماری تنفسی حاد: </a:t>
            </a:r>
            <a:r>
              <a:rPr lang="fa-IR" sz="2400" dirty="0" smtClean="0">
                <a:latin typeface="Tahoma" pitchFamily="34" charset="0"/>
                <a:cs typeface="Tahoma" pitchFamily="34" charset="0"/>
              </a:rPr>
              <a:t>بروز اخیر حداقل 2 مورد از موارد زیر:</a:t>
            </a:r>
          </a:p>
          <a:p>
            <a:pPr algn="r" rtl="1" eaLnBrk="1" hangingPunct="1">
              <a:lnSpc>
                <a:spcPct val="80000"/>
              </a:lnSpc>
              <a:buFontTx/>
              <a:buNone/>
            </a:pPr>
            <a:r>
              <a:rPr lang="fa-IR" sz="2400" b="1" dirty="0" smtClean="0">
                <a:latin typeface="Tahoma" pitchFamily="34" charset="0"/>
                <a:cs typeface="Tahoma" pitchFamily="34" charset="0"/>
              </a:rPr>
              <a:t>	</a:t>
            </a:r>
            <a:r>
              <a:rPr lang="fa-IR" sz="2400" dirty="0" smtClean="0">
                <a:latin typeface="Tahoma" pitchFamily="34" charset="0"/>
                <a:cs typeface="Tahoma" pitchFamily="34" charset="0"/>
              </a:rPr>
              <a:t>آبریزش بینی یا احتقان بینی ، گلودرد، سرفه (با یا بدون تب یا بی قراری)</a:t>
            </a:r>
          </a:p>
          <a:p>
            <a:pPr algn="r" rtl="1" eaLnBrk="1" hangingPunct="1">
              <a:lnSpc>
                <a:spcPct val="80000"/>
              </a:lnSpc>
              <a:buFontTx/>
              <a:buNone/>
            </a:pPr>
            <a:endParaRPr lang="fa-IR" sz="2400" dirty="0" smtClean="0">
              <a:latin typeface="Tahoma" pitchFamily="34" charset="0"/>
              <a:cs typeface="Tahoma" pitchFamily="34" charset="0"/>
            </a:endParaRPr>
          </a:p>
          <a:p>
            <a:pPr algn="r" rtl="1" eaLnBrk="1" hangingPunct="1">
              <a:lnSpc>
                <a:spcPct val="80000"/>
              </a:lnSpc>
              <a:buFontTx/>
              <a:buNone/>
            </a:pPr>
            <a:r>
              <a:rPr lang="fa-IR" sz="2400" b="1" dirty="0" smtClean="0">
                <a:latin typeface="Tahoma" pitchFamily="34" charset="0"/>
                <a:cs typeface="Tahoma" pitchFamily="34" charset="0"/>
              </a:rPr>
              <a:t>گروه های پر خطر</a:t>
            </a:r>
            <a:r>
              <a:rPr lang="fa-IR" sz="2400" dirty="0" smtClean="0">
                <a:latin typeface="Tahoma" pitchFamily="34" charset="0"/>
                <a:cs typeface="Tahoma" pitchFamily="34" charset="0"/>
              </a:rPr>
              <a:t>: فردی که در خطر بالای ابتلا به عوارض عفونت با این ویروس می باشد مانند سایر ویروسهای آنفولانزای معمول تعریف می شود</a:t>
            </a:r>
          </a:p>
          <a:p>
            <a:pPr algn="r" rtl="1" eaLnBrk="1" hangingPunct="1"/>
            <a:endParaRPr lang="en-US" dirty="0" smtClean="0"/>
          </a:p>
        </p:txBody>
      </p:sp>
    </p:spTree>
    <p:extLst>
      <p:ext uri="{BB962C8B-B14F-4D97-AF65-F5344CB8AC3E}">
        <p14:creationId xmlns:p14="http://schemas.microsoft.com/office/powerpoint/2010/main" val="50983204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0" y="0"/>
            <a:ext cx="8229600" cy="923925"/>
          </a:xfrm>
        </p:spPr>
        <p:txBody>
          <a:bodyPr>
            <a:normAutofit fontScale="90000"/>
          </a:bodyPr>
          <a:lstStyle/>
          <a:p>
            <a:pPr algn="ctr" rtl="1" eaLnBrk="1" hangingPunct="1"/>
            <a:r>
              <a:rPr lang="fa-IR" sz="2800" dirty="0" smtClean="0">
                <a:latin typeface="Tahoma" pitchFamily="34" charset="0"/>
                <a:cs typeface="Tahoma" pitchFamily="34" charset="0"/>
              </a:rPr>
              <a:t>آنفولانزای </a:t>
            </a:r>
            <a:r>
              <a:rPr lang="en-US" sz="2800" dirty="0" smtClean="0">
                <a:latin typeface="Tahoma" pitchFamily="34" charset="0"/>
                <a:cs typeface="Tahoma" pitchFamily="34" charset="0"/>
              </a:rPr>
              <a:t>A(H1N1) </a:t>
            </a:r>
            <a:r>
              <a:rPr lang="fa-IR" sz="2800" dirty="0" smtClean="0">
                <a:latin typeface="Tahoma" pitchFamily="34" charset="0"/>
                <a:cs typeface="Tahoma" pitchFamily="34" charset="0"/>
              </a:rPr>
              <a:t>: راهنمای عملکرد</a:t>
            </a:r>
            <a:br>
              <a:rPr lang="fa-IR" sz="2800" dirty="0" smtClean="0">
                <a:latin typeface="Tahoma" pitchFamily="34" charset="0"/>
                <a:cs typeface="Tahoma" pitchFamily="34" charset="0"/>
              </a:rPr>
            </a:br>
            <a:r>
              <a:rPr lang="fa-IR" sz="2800" dirty="0" smtClean="0">
                <a:latin typeface="Tahoma" pitchFamily="34" charset="0"/>
                <a:cs typeface="Tahoma" pitchFamily="34" charset="0"/>
              </a:rPr>
              <a:t> برای پزشکان</a:t>
            </a:r>
            <a:endParaRPr lang="en-US" sz="2800" i="1" dirty="0" smtClean="0">
              <a:latin typeface="Tahoma" pitchFamily="34" charset="0"/>
              <a:cs typeface="Tahoma" pitchFamily="34" charset="0"/>
            </a:endParaRPr>
          </a:p>
        </p:txBody>
      </p:sp>
      <p:sp>
        <p:nvSpPr>
          <p:cNvPr id="35843" name="Rectangle 3"/>
          <p:cNvSpPr>
            <a:spLocks noGrp="1" noChangeArrowheads="1"/>
          </p:cNvSpPr>
          <p:nvPr>
            <p:ph type="body" idx="4294967295"/>
          </p:nvPr>
        </p:nvSpPr>
        <p:spPr>
          <a:xfrm>
            <a:off x="0" y="1362075"/>
            <a:ext cx="8153400" cy="4764088"/>
          </a:xfrm>
        </p:spPr>
        <p:txBody>
          <a:bodyPr/>
          <a:lstStyle/>
          <a:p>
            <a:pPr algn="just" rtl="1" eaLnBrk="1" hangingPunct="1"/>
            <a:r>
              <a:rPr lang="fa-IR" sz="3200" dirty="0" smtClean="0">
                <a:latin typeface="Tahoma" pitchFamily="34" charset="0"/>
                <a:cs typeface="Tahoma" pitchFamily="34" charset="0"/>
              </a:rPr>
              <a:t>پزشکان باید احتمال عفونت با ویروس آنفولانزای خوکی را</a:t>
            </a:r>
            <a:r>
              <a:rPr lang="en-US" sz="3200" dirty="0" smtClean="0">
                <a:latin typeface="Tahoma" pitchFamily="34" charset="0"/>
                <a:cs typeface="Tahoma" pitchFamily="34" charset="0"/>
              </a:rPr>
              <a:t> </a:t>
            </a:r>
            <a:r>
              <a:rPr lang="fa-IR" sz="3200" dirty="0" smtClean="0">
                <a:latin typeface="Tahoma" pitchFamily="34" charset="0"/>
                <a:cs typeface="Tahoma" pitchFamily="34" charset="0"/>
              </a:rPr>
              <a:t>در بیماران با تابلوی بیماری تنفسی تبدار زیر، در نظر داشته باشند:</a:t>
            </a:r>
          </a:p>
          <a:p>
            <a:pPr algn="just" rtl="1" eaLnBrk="1" hangingPunct="1">
              <a:buFontTx/>
              <a:buNone/>
            </a:pPr>
            <a:r>
              <a:rPr lang="fa-IR" sz="2400" dirty="0" smtClean="0">
                <a:latin typeface="Tahoma" pitchFamily="34" charset="0"/>
                <a:cs typeface="Tahoma" pitchFamily="34" charset="0"/>
              </a:rPr>
              <a:t>	</a:t>
            </a:r>
            <a:r>
              <a:rPr lang="fa-IR" sz="2000" b="1" dirty="0" smtClean="0">
                <a:latin typeface="Tahoma" pitchFamily="34" charset="0"/>
                <a:cs typeface="Tahoma" pitchFamily="34" charset="0"/>
              </a:rPr>
              <a:t>1.بیمارانی که در مناطقی زندگی می کنند که موارد ابتلای انسانی آنفولانزای خوکی</a:t>
            </a:r>
            <a:r>
              <a:rPr lang="en-US" sz="2000" b="1" dirty="0" smtClean="0">
                <a:latin typeface="Tahoma" pitchFamily="34" charset="0"/>
                <a:cs typeface="Tahoma" pitchFamily="34" charset="0"/>
              </a:rPr>
              <a:t> (H1N1)A</a:t>
            </a:r>
            <a:r>
              <a:rPr lang="fa-IR" sz="2000" b="1" dirty="0" smtClean="0">
                <a:latin typeface="Tahoma" pitchFamily="34" charset="0"/>
                <a:cs typeface="Tahoma" pitchFamily="34" charset="0"/>
              </a:rPr>
              <a:t> شناسایی شده است.</a:t>
            </a:r>
          </a:p>
          <a:p>
            <a:pPr algn="just" rtl="1" eaLnBrk="1" hangingPunct="1">
              <a:buFontTx/>
              <a:buNone/>
            </a:pPr>
            <a:r>
              <a:rPr lang="fa-IR" sz="2000" b="1" dirty="0" smtClean="0">
                <a:latin typeface="Tahoma" pitchFamily="34" charset="0"/>
                <a:cs typeface="Tahoma" pitchFamily="34" charset="0"/>
              </a:rPr>
              <a:t>	2. بیمارانی که به مناطقه ای سفر کرده اند که موارد ابتلای انسانی آنفولانزای خوکی</a:t>
            </a:r>
            <a:r>
              <a:rPr lang="en-US" sz="2000" b="1" dirty="0" smtClean="0">
                <a:latin typeface="Tahoma" pitchFamily="34" charset="0"/>
                <a:cs typeface="Tahoma" pitchFamily="34" charset="0"/>
              </a:rPr>
              <a:t> (H1N1)A</a:t>
            </a:r>
            <a:r>
              <a:rPr lang="fa-IR" sz="2000" b="1" dirty="0" smtClean="0">
                <a:latin typeface="Tahoma" pitchFamily="34" charset="0"/>
                <a:cs typeface="Tahoma" pitchFamily="34" charset="0"/>
              </a:rPr>
              <a:t> شناسایی شده است.</a:t>
            </a:r>
          </a:p>
          <a:p>
            <a:pPr algn="just" rtl="1" eaLnBrk="1" hangingPunct="1">
              <a:buFontTx/>
              <a:buNone/>
            </a:pPr>
            <a:r>
              <a:rPr lang="fa-IR" sz="2000" b="1" dirty="0" smtClean="0">
                <a:latin typeface="Tahoma" pitchFamily="34" charset="0"/>
                <a:cs typeface="Tahoma" pitchFamily="34" charset="0"/>
              </a:rPr>
              <a:t>	3. بیمارانی که در تماس با افراد بیماری بوده اند که در 7 روز قبل از ابتلا در آن مناطق بوده اند.</a:t>
            </a:r>
            <a:endParaRPr lang="en-US" sz="2000" b="1" dirty="0" smtClean="0">
              <a:latin typeface="Tahoma" pitchFamily="34" charset="0"/>
              <a:cs typeface="Tahoma" pitchFamily="34" charset="0"/>
            </a:endParaRPr>
          </a:p>
          <a:p>
            <a:pPr algn="just" rtl="1" eaLnBrk="1" hangingPunct="1">
              <a:buFontTx/>
              <a:buNone/>
            </a:pPr>
            <a:endParaRPr lang="fa-IR" sz="2400" b="1" dirty="0" smtClean="0">
              <a:latin typeface="Tahoma" pitchFamily="34" charset="0"/>
              <a:cs typeface="Tahoma" pitchFamily="34" charset="0"/>
            </a:endParaRPr>
          </a:p>
        </p:txBody>
      </p:sp>
    </p:spTree>
    <p:extLst>
      <p:ext uri="{BB962C8B-B14F-4D97-AF65-F5344CB8AC3E}">
        <p14:creationId xmlns:p14="http://schemas.microsoft.com/office/powerpoint/2010/main" val="179722564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p:cNvSpPr>
          <p:nvPr>
            <p:ph idx="1"/>
          </p:nvPr>
        </p:nvSpPr>
        <p:spPr/>
        <p:txBody>
          <a:bodyPr/>
          <a:lstStyle/>
          <a:p>
            <a:pPr algn="just" rtl="1" eaLnBrk="1" hangingPunct="1"/>
            <a:r>
              <a:rPr lang="fa-IR" dirty="0" smtClean="0">
                <a:latin typeface="Tahoma" pitchFamily="34" charset="0"/>
                <a:cs typeface="Tahoma" pitchFamily="34" charset="0"/>
              </a:rPr>
              <a:t>اگر شک به آنفولانزای خوکی وجود دارد، پزشکان باید یک نمونه سواپ تنفسی برای آزمایش آنفولانزای خوکی بگیرند و آن را در یخچال (نه فریزر) قرار دهند.</a:t>
            </a:r>
            <a:r>
              <a:rPr lang="fa-IR" sz="2400" dirty="0" smtClean="0">
                <a:latin typeface="Tahoma" pitchFamily="34" charset="0"/>
                <a:cs typeface="Tahoma" pitchFamily="34" charset="0"/>
              </a:rPr>
              <a:t> </a:t>
            </a:r>
          </a:p>
          <a:p>
            <a:pPr algn="just" rtl="1" eaLnBrk="1" hangingPunct="1">
              <a:buFontTx/>
              <a:buNone/>
            </a:pPr>
            <a:endParaRPr lang="fa-IR" sz="2400" dirty="0" smtClean="0">
              <a:latin typeface="Tahoma" pitchFamily="34" charset="0"/>
              <a:cs typeface="Tahoma" pitchFamily="34" charset="0"/>
            </a:endParaRPr>
          </a:p>
          <a:p>
            <a:pPr lvl="1" algn="just" rtl="1" eaLnBrk="1" hangingPunct="1"/>
            <a:r>
              <a:rPr lang="fa-IR" sz="2000" dirty="0" smtClean="0">
                <a:latin typeface="Tahoma" pitchFamily="34" charset="0"/>
                <a:cs typeface="Tahoma" pitchFamily="34" charset="0"/>
              </a:rPr>
              <a:t>بعد از نمونه گیری پزشک باید با مرکز بهداشت منطقه یا استان تماس بگیرد، تا انتقال و تشخیص به موقع در آزمایشگاه بهداشت استان تسهیل گردد</a:t>
            </a:r>
            <a:r>
              <a:rPr lang="fa-IR" sz="1800" dirty="0" smtClean="0">
                <a:latin typeface="Tahoma" pitchFamily="34" charset="0"/>
                <a:cs typeface="Tahoma" pitchFamily="34" charset="0"/>
              </a:rPr>
              <a:t>.</a:t>
            </a:r>
            <a:endParaRPr lang="en-US" sz="1800" dirty="0" smtClean="0">
              <a:latin typeface="Tahoma" pitchFamily="34" charset="0"/>
              <a:cs typeface="Tahoma" pitchFamily="34" charset="0"/>
            </a:endParaRPr>
          </a:p>
          <a:p>
            <a:pPr algn="r" rtl="1"/>
            <a:endParaRPr lang="en-US" dirty="0" smtClean="0"/>
          </a:p>
        </p:txBody>
      </p:sp>
    </p:spTree>
    <p:extLst>
      <p:ext uri="{BB962C8B-B14F-4D97-AF65-F5344CB8AC3E}">
        <p14:creationId xmlns:p14="http://schemas.microsoft.com/office/powerpoint/2010/main" val="37403244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152400" y="346075"/>
            <a:ext cx="8839200" cy="868363"/>
          </a:xfrm>
        </p:spPr>
        <p:txBody>
          <a:bodyPr>
            <a:normAutofit fontScale="90000"/>
          </a:bodyPr>
          <a:lstStyle/>
          <a:p>
            <a:pPr algn="r" rtl="1" eaLnBrk="1" hangingPunct="1"/>
            <a:r>
              <a:rPr lang="fa-IR" sz="2800" dirty="0" smtClean="0">
                <a:solidFill>
                  <a:srgbClr val="002060"/>
                </a:solidFill>
                <a:cs typeface="B Homa" pitchFamily="2" charset="-78"/>
              </a:rPr>
              <a:t>علائم فرم شدید بیماری</a:t>
            </a:r>
            <a:r>
              <a:rPr lang="en-US" sz="2800" dirty="0" smtClean="0">
                <a:solidFill>
                  <a:srgbClr val="002060"/>
                </a:solidFill>
                <a:cs typeface="B Homa" pitchFamily="2" charset="-78"/>
              </a:rPr>
              <a:t> </a:t>
            </a:r>
            <a:r>
              <a:rPr lang="fa-IR" sz="2800" dirty="0" smtClean="0">
                <a:solidFill>
                  <a:srgbClr val="002060"/>
                </a:solidFill>
                <a:cs typeface="B Homa" pitchFamily="2" charset="-78"/>
              </a:rPr>
              <a:t>در بالغین :  افراد بالغی که اندیکاسیون ارجاع به مراکز درمانی دارند</a:t>
            </a:r>
            <a:endParaRPr lang="en-US" sz="2800" dirty="0" smtClean="0">
              <a:solidFill>
                <a:srgbClr val="002060"/>
              </a:solidFill>
              <a:cs typeface="B Homa" pitchFamily="2" charset="-78"/>
            </a:endParaRPr>
          </a:p>
        </p:txBody>
      </p:sp>
      <p:sp>
        <p:nvSpPr>
          <p:cNvPr id="3" name="Content Placeholder 2"/>
          <p:cNvSpPr>
            <a:spLocks noGrp="1"/>
          </p:cNvSpPr>
          <p:nvPr>
            <p:ph idx="1"/>
          </p:nvPr>
        </p:nvSpPr>
        <p:spPr>
          <a:xfrm>
            <a:off x="457200" y="1428750"/>
            <a:ext cx="8229600" cy="5214938"/>
          </a:xfrm>
        </p:spPr>
        <p:txBody>
          <a:bodyPr rtlCol="0">
            <a:normAutofit fontScale="70000" lnSpcReduction="20000"/>
          </a:bodyPr>
          <a:lstStyle/>
          <a:p>
            <a:pPr marL="640080" lvl="1" indent="-246888" algn="just" rtl="1" eaLnBrk="1" fontAlgn="auto" hangingPunct="1">
              <a:spcAft>
                <a:spcPts val="0"/>
              </a:spcAft>
              <a:buFont typeface="Wingdings 2"/>
              <a:buChar char=""/>
              <a:defRPr/>
            </a:pPr>
            <a:r>
              <a:rPr lang="fa-IR" sz="3200" b="1" dirty="0" smtClean="0">
                <a:solidFill>
                  <a:srgbClr val="CC0000"/>
                </a:solidFill>
              </a:rPr>
              <a:t>تب بالا بمدت  طولاني (بيش از 3 روز) خصوصاً‌ اگر همراه حال عمومي بد باشد</a:t>
            </a:r>
            <a:endParaRPr lang="en-US" sz="3200" b="1" dirty="0" smtClean="0">
              <a:solidFill>
                <a:srgbClr val="CC0000"/>
              </a:solidFill>
            </a:endParaRPr>
          </a:p>
          <a:p>
            <a:pPr marL="640080" lvl="1" indent="-246888" algn="just" rtl="1" eaLnBrk="1" fontAlgn="auto" hangingPunct="1">
              <a:spcAft>
                <a:spcPts val="0"/>
              </a:spcAft>
              <a:buFont typeface="Wingdings 2"/>
              <a:buChar char=""/>
              <a:defRPr/>
            </a:pPr>
            <a:endParaRPr lang="fa-IR" sz="3200" b="1" dirty="0" smtClean="0">
              <a:solidFill>
                <a:srgbClr val="CC0000"/>
              </a:solidFill>
            </a:endParaRPr>
          </a:p>
          <a:p>
            <a:pPr marL="640080" lvl="1" indent="-246888" algn="just" rtl="1" eaLnBrk="1" fontAlgn="auto" hangingPunct="1">
              <a:spcAft>
                <a:spcPts val="0"/>
              </a:spcAft>
              <a:buFont typeface="Wingdings 2"/>
              <a:buChar char=""/>
              <a:defRPr/>
            </a:pPr>
            <a:r>
              <a:rPr lang="fa-IR" sz="3200" b="1" dirty="0" smtClean="0">
                <a:solidFill>
                  <a:srgbClr val="CC0000"/>
                </a:solidFill>
              </a:rPr>
              <a:t>تنگی نفس</a:t>
            </a:r>
            <a:r>
              <a:rPr lang="en-US" sz="3200" b="1" dirty="0" smtClean="0">
                <a:solidFill>
                  <a:srgbClr val="CC0000"/>
                </a:solidFill>
              </a:rPr>
              <a:t>Dyspnea </a:t>
            </a:r>
            <a:endParaRPr lang="fa-IR" sz="3200" b="1" dirty="0" smtClean="0">
              <a:solidFill>
                <a:srgbClr val="CC0000"/>
              </a:solidFill>
            </a:endParaRPr>
          </a:p>
          <a:p>
            <a:pPr marL="640080" lvl="1" indent="-246888" algn="just" rtl="1" eaLnBrk="1" fontAlgn="auto" hangingPunct="1">
              <a:spcAft>
                <a:spcPts val="0"/>
              </a:spcAft>
              <a:buFont typeface="Wingdings 2"/>
              <a:buChar char=""/>
              <a:defRPr/>
            </a:pPr>
            <a:endParaRPr lang="fa-IR" sz="3200" b="1" dirty="0" smtClean="0">
              <a:solidFill>
                <a:schemeClr val="accent6">
                  <a:lumMod val="50000"/>
                </a:schemeClr>
              </a:solidFill>
            </a:endParaRPr>
          </a:p>
          <a:p>
            <a:pPr marL="640080" lvl="1" indent="-246888" algn="just" rtl="1" eaLnBrk="1" fontAlgn="auto" hangingPunct="1">
              <a:spcAft>
                <a:spcPts val="0"/>
              </a:spcAft>
              <a:buFont typeface="Wingdings 2"/>
              <a:buChar char=""/>
              <a:defRPr/>
            </a:pPr>
            <a:r>
              <a:rPr lang="fa-IR" sz="3200" b="1" dirty="0" smtClean="0">
                <a:solidFill>
                  <a:schemeClr val="accent6">
                    <a:lumMod val="50000"/>
                  </a:schemeClr>
                </a:solidFill>
              </a:rPr>
              <a:t>نشانه های دیسترس تنفسی</a:t>
            </a:r>
            <a:r>
              <a:rPr lang="en-US" sz="3200" b="1" dirty="0" smtClean="0">
                <a:solidFill>
                  <a:schemeClr val="accent6">
                    <a:lumMod val="50000"/>
                  </a:schemeClr>
                </a:solidFill>
              </a:rPr>
              <a:t> difficulty in breathing </a:t>
            </a:r>
            <a:endParaRPr lang="fa-IR" sz="3200" b="1" dirty="0" smtClean="0">
              <a:solidFill>
                <a:schemeClr val="accent6">
                  <a:lumMod val="50000"/>
                </a:schemeClr>
              </a:solidFill>
            </a:endParaRPr>
          </a:p>
          <a:p>
            <a:pPr marL="640080" lvl="1" indent="-246888" algn="just" rtl="1" eaLnBrk="1" fontAlgn="auto" hangingPunct="1">
              <a:spcAft>
                <a:spcPts val="0"/>
              </a:spcAft>
              <a:buFont typeface="Wingdings 2"/>
              <a:buChar char=""/>
              <a:defRPr/>
            </a:pPr>
            <a:endParaRPr lang="fa-IR" sz="3200" b="1" dirty="0" smtClean="0">
              <a:solidFill>
                <a:srgbClr val="FF0000"/>
              </a:solidFill>
            </a:endParaRPr>
          </a:p>
          <a:p>
            <a:pPr marL="640080" lvl="1" indent="-246888" algn="just" rtl="1" eaLnBrk="1" fontAlgn="auto" hangingPunct="1">
              <a:spcAft>
                <a:spcPts val="0"/>
              </a:spcAft>
              <a:buFont typeface="Wingdings 2"/>
              <a:buChar char=""/>
              <a:defRPr/>
            </a:pPr>
            <a:r>
              <a:rPr lang="fa-IR" sz="3200" b="1" dirty="0" smtClean="0">
                <a:solidFill>
                  <a:srgbClr val="FF0000"/>
                </a:solidFill>
              </a:rPr>
              <a:t>درد یا احساس فشار در  قفسه سینه یا شکم</a:t>
            </a:r>
            <a:r>
              <a:rPr lang="en-US" sz="3200" b="1" dirty="0" smtClean="0">
                <a:solidFill>
                  <a:srgbClr val="FF0000"/>
                </a:solidFill>
              </a:rPr>
              <a:t>Chest pain </a:t>
            </a:r>
            <a:endParaRPr lang="fa-IR" sz="3200" b="1" dirty="0" smtClean="0">
              <a:solidFill>
                <a:srgbClr val="FF0000"/>
              </a:solidFill>
            </a:endParaRPr>
          </a:p>
          <a:p>
            <a:pPr marL="640080" lvl="1" indent="-246888" algn="just" rtl="1" eaLnBrk="1" fontAlgn="auto" hangingPunct="1">
              <a:spcAft>
                <a:spcPts val="0"/>
              </a:spcAft>
              <a:buFont typeface="Wingdings 2"/>
              <a:buChar char=""/>
              <a:defRPr/>
            </a:pPr>
            <a:endParaRPr lang="fa-IR" sz="3200" b="1" dirty="0" smtClean="0">
              <a:solidFill>
                <a:srgbClr val="0070C0"/>
              </a:solidFill>
            </a:endParaRPr>
          </a:p>
          <a:p>
            <a:pPr marL="640080" lvl="1" indent="-246888" algn="just" rtl="1" eaLnBrk="1" fontAlgn="auto" hangingPunct="1">
              <a:spcAft>
                <a:spcPts val="0"/>
              </a:spcAft>
              <a:buFont typeface="Wingdings 2"/>
              <a:buChar char=""/>
              <a:defRPr/>
            </a:pPr>
            <a:r>
              <a:rPr lang="fa-IR" sz="3200" b="1" dirty="0" smtClean="0">
                <a:solidFill>
                  <a:srgbClr val="0070C0"/>
                </a:solidFill>
              </a:rPr>
              <a:t>سرگیجه ناگهانی </a:t>
            </a:r>
            <a:r>
              <a:rPr lang="en-US" sz="3200" b="1" dirty="0" smtClean="0">
                <a:solidFill>
                  <a:srgbClr val="0070C0"/>
                </a:solidFill>
              </a:rPr>
              <a:t>(Dizziness)</a:t>
            </a:r>
            <a:endParaRPr lang="fa-IR" sz="3200" b="1" dirty="0" smtClean="0">
              <a:solidFill>
                <a:srgbClr val="0070C0"/>
              </a:solidFill>
            </a:endParaRPr>
          </a:p>
          <a:p>
            <a:pPr marL="640080" lvl="1" indent="-246888" algn="just" rtl="1" eaLnBrk="1" fontAlgn="auto" hangingPunct="1">
              <a:spcAft>
                <a:spcPts val="0"/>
              </a:spcAft>
              <a:buFont typeface="Wingdings 2"/>
              <a:buChar char=""/>
              <a:defRPr/>
            </a:pPr>
            <a:endParaRPr lang="fa-IR" sz="3200" b="1" dirty="0" smtClean="0">
              <a:solidFill>
                <a:srgbClr val="7030A0"/>
              </a:solidFill>
            </a:endParaRPr>
          </a:p>
          <a:p>
            <a:pPr marL="640080" lvl="1" indent="-246888" algn="just" rtl="1" eaLnBrk="1" fontAlgn="auto" hangingPunct="1">
              <a:spcAft>
                <a:spcPts val="0"/>
              </a:spcAft>
              <a:buFont typeface="Wingdings 2"/>
              <a:buChar char=""/>
              <a:defRPr/>
            </a:pPr>
            <a:r>
              <a:rPr lang="fa-IR" sz="3200" b="1" dirty="0" smtClean="0">
                <a:solidFill>
                  <a:srgbClr val="7030A0"/>
                </a:solidFill>
              </a:rPr>
              <a:t>گیجی ( </a:t>
            </a:r>
            <a:r>
              <a:rPr lang="en-US" sz="3200" b="1" dirty="0" smtClean="0">
                <a:solidFill>
                  <a:srgbClr val="7030A0"/>
                </a:solidFill>
              </a:rPr>
              <a:t>Confusion</a:t>
            </a:r>
            <a:r>
              <a:rPr lang="fa-IR" sz="3200" b="1" dirty="0" smtClean="0">
                <a:solidFill>
                  <a:srgbClr val="7030A0"/>
                </a:solidFill>
              </a:rPr>
              <a:t>)</a:t>
            </a:r>
          </a:p>
          <a:p>
            <a:pPr marL="640080" lvl="1" indent="-246888" algn="just" rtl="1" eaLnBrk="1" fontAlgn="auto" hangingPunct="1">
              <a:spcAft>
                <a:spcPts val="0"/>
              </a:spcAft>
              <a:buFont typeface="Wingdings 2"/>
              <a:buChar char=""/>
              <a:defRPr/>
            </a:pPr>
            <a:endParaRPr lang="fa-IR" sz="3200" b="1" dirty="0" smtClean="0">
              <a:solidFill>
                <a:srgbClr val="00B050"/>
              </a:solidFill>
            </a:endParaRPr>
          </a:p>
          <a:p>
            <a:pPr marL="640080" lvl="1" indent="-246888" algn="just" rtl="1" eaLnBrk="1" fontAlgn="auto" hangingPunct="1">
              <a:spcAft>
                <a:spcPts val="0"/>
              </a:spcAft>
              <a:buFont typeface="Wingdings 2"/>
              <a:buChar char=""/>
              <a:defRPr/>
            </a:pPr>
            <a:r>
              <a:rPr lang="fa-IR" sz="3200" b="1" dirty="0" smtClean="0">
                <a:solidFill>
                  <a:srgbClr val="00B050"/>
                </a:solidFill>
              </a:rPr>
              <a:t>استفراغ شدید یا مداوم</a:t>
            </a:r>
          </a:p>
          <a:p>
            <a:pPr marL="640080" lvl="1" indent="-246888" algn="just" rtl="1" eaLnBrk="1" fontAlgn="auto" hangingPunct="1">
              <a:spcAft>
                <a:spcPts val="0"/>
              </a:spcAft>
              <a:buFont typeface="Wingdings 2"/>
              <a:buChar char=""/>
              <a:defRPr/>
            </a:pPr>
            <a:endParaRPr lang="fa-IR" sz="3200" b="1" dirty="0" smtClean="0">
              <a:solidFill>
                <a:srgbClr val="002060"/>
              </a:solidFill>
            </a:endParaRPr>
          </a:p>
          <a:p>
            <a:pPr marL="640080" lvl="1" indent="-246888" algn="just" rtl="1" eaLnBrk="1" fontAlgn="auto" hangingPunct="1">
              <a:spcAft>
                <a:spcPts val="0"/>
              </a:spcAft>
              <a:buFont typeface="Wingdings 2"/>
              <a:buChar char=""/>
              <a:defRPr/>
            </a:pPr>
            <a:r>
              <a:rPr lang="fa-IR" sz="3200" b="1" dirty="0" smtClean="0">
                <a:solidFill>
                  <a:srgbClr val="002060"/>
                </a:solidFill>
              </a:rPr>
              <a:t>بهبود علائم آنفلوانزا در ابتدا ولی عود ناگهانی تب وسرفه شدید </a:t>
            </a:r>
            <a:endParaRPr lang="fa-IR" sz="5700" b="1" dirty="0" smtClean="0">
              <a:solidFill>
                <a:srgbClr val="002060"/>
              </a:solidFill>
            </a:endParaRPr>
          </a:p>
          <a:p>
            <a:pPr marL="640080" lvl="1" indent="-246888" algn="r" rtl="1" eaLnBrk="1" fontAlgn="auto" hangingPunct="1">
              <a:spcAft>
                <a:spcPts val="0"/>
              </a:spcAft>
              <a:buFont typeface="Wingdings 2"/>
              <a:buChar char=""/>
              <a:defRPr/>
            </a:pPr>
            <a:endParaRPr lang="fa-IR" b="1" dirty="0" smtClean="0"/>
          </a:p>
          <a:p>
            <a:pPr marL="274320" indent="-274320" algn="just" rtl="1" eaLnBrk="1" fontAlgn="auto" hangingPunct="1">
              <a:spcAft>
                <a:spcPts val="0"/>
              </a:spcAft>
              <a:buClr>
                <a:schemeClr val="accent3"/>
              </a:buClr>
              <a:buFont typeface="Wingdings 2"/>
              <a:buChar char=""/>
              <a:defRPr/>
            </a:pPr>
            <a:endParaRPr lang="en-US" dirty="0"/>
          </a:p>
        </p:txBody>
      </p:sp>
    </p:spTree>
    <p:extLst>
      <p:ext uri="{BB962C8B-B14F-4D97-AF65-F5344CB8AC3E}">
        <p14:creationId xmlns:p14="http://schemas.microsoft.com/office/powerpoint/2010/main" val="1388438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3140967"/>
            <a:ext cx="4355976" cy="3717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501" y="0"/>
            <a:ext cx="5064499" cy="3344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788023" cy="3861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344769"/>
            <a:ext cx="4788023"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2806160"/>
            <a:ext cx="3419872" cy="1077218"/>
          </a:xfrm>
          <a:prstGeom prst="rect">
            <a:avLst/>
          </a:prstGeom>
        </p:spPr>
        <p:txBody>
          <a:bodyPr wrap="square">
            <a:spAutoFit/>
          </a:bodyPr>
          <a:lstStyle/>
          <a:p>
            <a:pPr algn="ctr"/>
            <a:r>
              <a:rPr lang="en-US" sz="3200" dirty="0" smtClean="0">
                <a:solidFill>
                  <a:srgbClr val="C00000"/>
                </a:solidFill>
              </a:rPr>
              <a:t>Family of Ortomyxoviridae </a:t>
            </a:r>
            <a:endParaRPr lang="fa-IR" sz="3200" dirty="0">
              <a:solidFill>
                <a:srgbClr val="C00000"/>
              </a:solidFill>
            </a:endParaRPr>
          </a:p>
        </p:txBody>
      </p:sp>
      <p:sp>
        <p:nvSpPr>
          <p:cNvPr id="3" name="Rectangle 2"/>
          <p:cNvSpPr/>
          <p:nvPr/>
        </p:nvSpPr>
        <p:spPr>
          <a:xfrm>
            <a:off x="260244" y="6459"/>
            <a:ext cx="2899383" cy="646331"/>
          </a:xfrm>
          <a:prstGeom prst="rect">
            <a:avLst/>
          </a:prstGeom>
        </p:spPr>
        <p:txBody>
          <a:bodyPr wrap="none">
            <a:spAutoFit/>
          </a:bodyPr>
          <a:lstStyle/>
          <a:p>
            <a:r>
              <a:rPr lang="en-US" altLang="en-US" sz="3600" dirty="0" smtClean="0">
                <a:solidFill>
                  <a:srgbClr val="C00000"/>
                </a:solidFill>
              </a:rPr>
              <a:t>Influenza virus</a:t>
            </a:r>
            <a:endParaRPr lang="fa-IR" sz="3600" dirty="0">
              <a:solidFill>
                <a:srgbClr val="C00000"/>
              </a:solidFill>
            </a:endParaRPr>
          </a:p>
        </p:txBody>
      </p:sp>
      <p:sp>
        <p:nvSpPr>
          <p:cNvPr id="4" name="Rectangle 3"/>
          <p:cNvSpPr/>
          <p:nvPr/>
        </p:nvSpPr>
        <p:spPr>
          <a:xfrm>
            <a:off x="5966083" y="2783830"/>
            <a:ext cx="3146374" cy="1077218"/>
          </a:xfrm>
          <a:prstGeom prst="rect">
            <a:avLst/>
          </a:prstGeom>
        </p:spPr>
        <p:txBody>
          <a:bodyPr wrap="none">
            <a:spAutoFit/>
          </a:bodyPr>
          <a:lstStyle/>
          <a:p>
            <a:pPr marL="625024"/>
            <a:r>
              <a:rPr lang="en-US" altLang="en-US" sz="3200" dirty="0" smtClean="0">
                <a:solidFill>
                  <a:srgbClr val="FFFF00"/>
                </a:solidFill>
              </a:rPr>
              <a:t>Family of</a:t>
            </a:r>
          </a:p>
          <a:p>
            <a:pPr marL="625024"/>
            <a:r>
              <a:rPr lang="en-US" altLang="en-US" sz="3200" i="1" dirty="0" smtClean="0">
                <a:solidFill>
                  <a:srgbClr val="C00000"/>
                </a:solidFill>
              </a:rPr>
              <a:t>Coronaviridae</a:t>
            </a:r>
            <a:endParaRPr lang="en-US" altLang="en-US" sz="3200" dirty="0">
              <a:solidFill>
                <a:srgbClr val="C00000"/>
              </a:solidFill>
            </a:endParaRPr>
          </a:p>
        </p:txBody>
      </p:sp>
      <p:sp>
        <p:nvSpPr>
          <p:cNvPr id="5" name="Rectangle 4"/>
          <p:cNvSpPr/>
          <p:nvPr/>
        </p:nvSpPr>
        <p:spPr>
          <a:xfrm>
            <a:off x="6680060" y="36439"/>
            <a:ext cx="2432397" cy="646331"/>
          </a:xfrm>
          <a:prstGeom prst="rect">
            <a:avLst/>
          </a:prstGeom>
        </p:spPr>
        <p:txBody>
          <a:bodyPr wrap="none">
            <a:spAutoFit/>
          </a:bodyPr>
          <a:lstStyle/>
          <a:p>
            <a:r>
              <a:rPr lang="en-IN" sz="3600" dirty="0" smtClean="0">
                <a:solidFill>
                  <a:srgbClr val="FFFF00"/>
                </a:solidFill>
              </a:rPr>
              <a:t>(MERS-</a:t>
            </a:r>
            <a:r>
              <a:rPr lang="en-IN" sz="3600" dirty="0" err="1" smtClean="0">
                <a:solidFill>
                  <a:srgbClr val="FFFF00"/>
                </a:solidFill>
              </a:rPr>
              <a:t>CoV</a:t>
            </a:r>
            <a:r>
              <a:rPr lang="en-IN" sz="3600" dirty="0" smtClean="0">
                <a:solidFill>
                  <a:srgbClr val="FFFF00"/>
                </a:solidFill>
              </a:rPr>
              <a:t>)</a:t>
            </a:r>
            <a:endParaRPr lang="fa-IR" sz="3600" dirty="0">
              <a:solidFill>
                <a:srgbClr val="FFFF00"/>
              </a:solidFill>
            </a:endParaRPr>
          </a:p>
        </p:txBody>
      </p:sp>
    </p:spTree>
    <p:extLst>
      <p:ext uri="{BB962C8B-B14F-4D97-AF65-F5344CB8AC3E}">
        <p14:creationId xmlns:p14="http://schemas.microsoft.com/office/powerpoint/2010/main" val="19893143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lIns="91440" rIns="91440" bIns="45720" anchor="t"/>
          <a:lstStyle/>
          <a:p>
            <a:pPr rtl="1" eaLnBrk="1" hangingPunct="1"/>
            <a:r>
              <a:rPr lang="fa-IR" sz="3600" dirty="0" smtClean="0"/>
              <a:t>اقدامات درمانی برای آنفلوانزای جدید </a:t>
            </a:r>
            <a:r>
              <a:rPr lang="en-US" sz="3600" dirty="0" smtClean="0"/>
              <a:t>H1N1</a:t>
            </a:r>
            <a:r>
              <a:rPr lang="fa-IR" sz="3600" dirty="0" smtClean="0"/>
              <a:t> </a:t>
            </a:r>
            <a:endParaRPr lang="en-US" sz="3600" dirty="0" smtClean="0"/>
          </a:p>
        </p:txBody>
      </p:sp>
      <p:sp>
        <p:nvSpPr>
          <p:cNvPr id="39939" name="Content Placeholder 2"/>
          <p:cNvSpPr>
            <a:spLocks noGrp="1"/>
          </p:cNvSpPr>
          <p:nvPr>
            <p:ph idx="1"/>
          </p:nvPr>
        </p:nvSpPr>
        <p:spPr>
          <a:xfrm>
            <a:off x="457200" y="1722438"/>
            <a:ext cx="8229600" cy="4144962"/>
          </a:xfrm>
        </p:spPr>
        <p:txBody>
          <a:bodyPr>
            <a:normAutofit/>
          </a:bodyPr>
          <a:lstStyle/>
          <a:p>
            <a:pPr algn="just" rtl="1" eaLnBrk="1" hangingPunct="1"/>
            <a:r>
              <a:rPr lang="fa-IR" b="1" dirty="0" smtClean="0">
                <a:solidFill>
                  <a:srgbClr val="0070C0"/>
                </a:solidFill>
                <a:ea typeface="Majalla UI"/>
              </a:rPr>
              <a:t>درمان با داروی ضد ویروس برای بیماران دچار بیماری شدید توصیه میشود</a:t>
            </a:r>
            <a:endParaRPr lang="en-US" b="1" dirty="0" smtClean="0">
              <a:solidFill>
                <a:srgbClr val="0070C0"/>
              </a:solidFill>
            </a:endParaRPr>
          </a:p>
          <a:p>
            <a:pPr algn="just" rtl="1" eaLnBrk="1" hangingPunct="1"/>
            <a:endParaRPr lang="fa-IR" b="1" dirty="0" smtClean="0">
              <a:ea typeface="Majalla UI"/>
            </a:endParaRPr>
          </a:p>
          <a:p>
            <a:pPr algn="just" rtl="1" eaLnBrk="1" hangingPunct="1"/>
            <a:r>
              <a:rPr lang="fa-IR" b="1" dirty="0" smtClean="0">
                <a:solidFill>
                  <a:srgbClr val="FF0000"/>
                </a:solidFill>
                <a:ea typeface="Majalla UI"/>
              </a:rPr>
              <a:t>انتظار میرود که اغلب افراد (فرم های خفیف و متوسط)  خودبخود وبدون نیاز به درمان خاصی بهبود یابند</a:t>
            </a:r>
          </a:p>
          <a:p>
            <a:pPr algn="just" rtl="1" eaLnBrk="1" hangingPunct="1"/>
            <a:endParaRPr lang="fa-IR" b="1" dirty="0" smtClean="0">
              <a:ea typeface="Majalla UI"/>
            </a:endParaRPr>
          </a:p>
          <a:p>
            <a:pPr algn="just" rtl="1" eaLnBrk="1" hangingPunct="1"/>
            <a:r>
              <a:rPr lang="fa-IR" b="1" dirty="0" smtClean="0">
                <a:solidFill>
                  <a:srgbClr val="00B050"/>
                </a:solidFill>
                <a:ea typeface="Majalla UI"/>
              </a:rPr>
              <a:t>توصیه میشود بیماران دچار فرم شدید بیماری به مراکز ارائه خدمات درمانی ارجاع شوند</a:t>
            </a:r>
            <a:endParaRPr lang="en-US" dirty="0" smtClean="0"/>
          </a:p>
        </p:txBody>
      </p:sp>
    </p:spTree>
    <p:extLst>
      <p:ext uri="{BB962C8B-B14F-4D97-AF65-F5344CB8AC3E}">
        <p14:creationId xmlns:p14="http://schemas.microsoft.com/office/powerpoint/2010/main" val="23341121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229600" cy="868363"/>
          </a:xfrm>
        </p:spPr>
        <p:txBody>
          <a:bodyPr rtlCol="0">
            <a:noAutofit/>
          </a:bodyPr>
          <a:lstStyle/>
          <a:p>
            <a:pPr algn="ctr" rtl="1" eaLnBrk="1" fontAlgn="auto" hangingPunct="1">
              <a:spcAft>
                <a:spcPts val="0"/>
              </a:spcAft>
              <a:defRPr/>
            </a:pPr>
            <a:r>
              <a:rPr lang="fa-IR" sz="3200" dirty="0" smtClean="0">
                <a:solidFill>
                  <a:srgbClr val="002060"/>
                </a:solidFill>
              </a:rPr>
              <a:t>علائم فرم شدید بیماری در کودکان:</a:t>
            </a:r>
            <a:br>
              <a:rPr lang="fa-IR" sz="3200" dirty="0" smtClean="0">
                <a:solidFill>
                  <a:srgbClr val="002060"/>
                </a:solidFill>
              </a:rPr>
            </a:br>
            <a:r>
              <a:rPr lang="fa-IR" sz="3200" dirty="0" smtClean="0">
                <a:solidFill>
                  <a:srgbClr val="002060"/>
                </a:solidFill>
              </a:rPr>
              <a:t> کودکانی که اندیکاسیون ارجاع به مراکز درمانی دارند</a:t>
            </a:r>
            <a:r>
              <a:rPr lang="fa-IR" sz="3200" dirty="0" smtClean="0">
                <a:solidFill>
                  <a:srgbClr val="002060"/>
                </a:solidFill>
                <a:cs typeface="+mn-cs"/>
              </a:rPr>
              <a:t> </a:t>
            </a:r>
            <a:r>
              <a:rPr lang="fa-IR" sz="3600" dirty="0" smtClean="0">
                <a:solidFill>
                  <a:srgbClr val="002060"/>
                </a:solidFill>
                <a:cs typeface="+mn-cs"/>
              </a:rPr>
              <a:t>؟</a:t>
            </a:r>
            <a:endParaRPr lang="en-US" sz="3600" dirty="0">
              <a:solidFill>
                <a:srgbClr val="002060"/>
              </a:solidFill>
              <a:cs typeface="+mn-cs"/>
            </a:endParaRPr>
          </a:p>
        </p:txBody>
      </p:sp>
      <p:sp>
        <p:nvSpPr>
          <p:cNvPr id="3" name="Content Placeholder 2"/>
          <p:cNvSpPr>
            <a:spLocks noGrp="1"/>
          </p:cNvSpPr>
          <p:nvPr>
            <p:ph idx="1"/>
          </p:nvPr>
        </p:nvSpPr>
        <p:spPr>
          <a:xfrm>
            <a:off x="457200" y="1722438"/>
            <a:ext cx="8229600" cy="4992687"/>
          </a:xfrm>
        </p:spPr>
        <p:txBody>
          <a:bodyPr rtlCol="0">
            <a:normAutofit fontScale="92500" lnSpcReduction="20000"/>
          </a:bodyPr>
          <a:lstStyle/>
          <a:p>
            <a:pPr marL="640080" lvl="1" indent="-246888" algn="just" rtl="1" eaLnBrk="1" fontAlgn="auto" hangingPunct="1">
              <a:spcAft>
                <a:spcPts val="0"/>
              </a:spcAft>
              <a:buFont typeface="Wingdings 2"/>
              <a:buChar char=""/>
              <a:defRPr/>
            </a:pPr>
            <a:r>
              <a:rPr lang="fa-IR" sz="2200" b="1" dirty="0" smtClean="0">
                <a:solidFill>
                  <a:schemeClr val="accent6">
                    <a:lumMod val="50000"/>
                  </a:schemeClr>
                </a:solidFill>
              </a:rPr>
              <a:t>نشانه های دیسترس تنفسی (تنفس تند یا نفس دشوار)</a:t>
            </a:r>
          </a:p>
          <a:p>
            <a:pPr marL="640080" lvl="1" indent="-246888" algn="just" rtl="1" eaLnBrk="1" fontAlgn="auto" hangingPunct="1">
              <a:spcAft>
                <a:spcPts val="0"/>
              </a:spcAft>
              <a:buFont typeface="Wingdings 2"/>
              <a:buChar char=""/>
              <a:defRPr/>
            </a:pPr>
            <a:endParaRPr lang="fa-IR" sz="2200" b="1" dirty="0" smtClean="0">
              <a:solidFill>
                <a:srgbClr val="FF0000"/>
              </a:solidFill>
            </a:endParaRPr>
          </a:p>
          <a:p>
            <a:pPr marL="640080" lvl="1" indent="-246888" algn="just" rtl="1" eaLnBrk="1" fontAlgn="auto" hangingPunct="1">
              <a:spcAft>
                <a:spcPts val="0"/>
              </a:spcAft>
              <a:buFont typeface="Wingdings 2"/>
              <a:buChar char=""/>
              <a:defRPr/>
            </a:pPr>
            <a:r>
              <a:rPr lang="fa-IR" sz="2200" b="1" dirty="0" smtClean="0">
                <a:solidFill>
                  <a:srgbClr val="FF0000"/>
                </a:solidFill>
              </a:rPr>
              <a:t>تغییر رنگ کبود یا خاکستری پوست </a:t>
            </a:r>
            <a:endParaRPr lang="en-US" sz="2200" b="1" dirty="0" smtClean="0">
              <a:solidFill>
                <a:srgbClr val="FF0000"/>
              </a:solidFill>
            </a:endParaRPr>
          </a:p>
          <a:p>
            <a:pPr marL="640080" lvl="1" indent="-246888" algn="just" rtl="1" eaLnBrk="1" fontAlgn="auto" hangingPunct="1">
              <a:spcAft>
                <a:spcPts val="0"/>
              </a:spcAft>
              <a:buFont typeface="Wingdings 2"/>
              <a:buChar char=""/>
              <a:defRPr/>
            </a:pPr>
            <a:endParaRPr lang="fa-IR" sz="2200" b="1" dirty="0" smtClean="0">
              <a:solidFill>
                <a:srgbClr val="00B050"/>
              </a:solidFill>
            </a:endParaRPr>
          </a:p>
          <a:p>
            <a:pPr marL="640080" lvl="1" indent="-246888" algn="just" rtl="1" eaLnBrk="1" fontAlgn="auto" hangingPunct="1">
              <a:spcAft>
                <a:spcPts val="0"/>
              </a:spcAft>
              <a:buFont typeface="Wingdings 2"/>
              <a:buChar char=""/>
              <a:defRPr/>
            </a:pPr>
            <a:r>
              <a:rPr lang="fa-IR" sz="2200" b="1" dirty="0" smtClean="0">
                <a:solidFill>
                  <a:srgbClr val="00B050"/>
                </a:solidFill>
              </a:rPr>
              <a:t>عدم نوشیدن مایعات به میزان کافی</a:t>
            </a:r>
          </a:p>
          <a:p>
            <a:pPr marL="640080" lvl="1" indent="-246888" algn="just" rtl="1" eaLnBrk="1" fontAlgn="auto" hangingPunct="1">
              <a:spcAft>
                <a:spcPts val="0"/>
              </a:spcAft>
              <a:buFont typeface="Wingdings 2"/>
              <a:buChar char=""/>
              <a:defRPr/>
            </a:pPr>
            <a:endParaRPr lang="fa-IR" sz="2200" b="1" dirty="0" smtClean="0">
              <a:solidFill>
                <a:srgbClr val="00B050"/>
              </a:solidFill>
            </a:endParaRPr>
          </a:p>
          <a:p>
            <a:pPr marL="640080" lvl="1" indent="-246888" algn="just" rtl="1" eaLnBrk="1" fontAlgn="auto" hangingPunct="1">
              <a:spcAft>
                <a:spcPts val="0"/>
              </a:spcAft>
              <a:buFont typeface="Wingdings 2"/>
              <a:buChar char=""/>
              <a:defRPr/>
            </a:pPr>
            <a:r>
              <a:rPr lang="fa-IR" sz="2200" b="1" dirty="0" smtClean="0">
                <a:solidFill>
                  <a:srgbClr val="00B050"/>
                </a:solidFill>
              </a:rPr>
              <a:t>استفراغ شدید یا مداوم</a:t>
            </a:r>
          </a:p>
          <a:p>
            <a:pPr marL="640080" lvl="1" indent="-246888" algn="just" rtl="1" eaLnBrk="1" fontAlgn="auto" hangingPunct="1">
              <a:spcAft>
                <a:spcPts val="0"/>
              </a:spcAft>
              <a:buFont typeface="Wingdings 2"/>
              <a:buChar char=""/>
              <a:defRPr/>
            </a:pPr>
            <a:endParaRPr lang="fa-IR" sz="2200" b="1" dirty="0" smtClean="0">
              <a:solidFill>
                <a:srgbClr val="002060"/>
              </a:solidFill>
            </a:endParaRPr>
          </a:p>
          <a:p>
            <a:pPr marL="640080" lvl="1" indent="-246888" algn="just" rtl="1" eaLnBrk="1" fontAlgn="auto" hangingPunct="1">
              <a:spcAft>
                <a:spcPts val="0"/>
              </a:spcAft>
              <a:buFont typeface="Wingdings 2"/>
              <a:buChar char=""/>
              <a:defRPr/>
            </a:pPr>
            <a:r>
              <a:rPr lang="fa-IR" sz="2200" b="1" dirty="0" smtClean="0">
                <a:solidFill>
                  <a:srgbClr val="002060"/>
                </a:solidFill>
              </a:rPr>
              <a:t>اختلال سطح هشياري (كودك به دشواري قابل بيدار كردن باشد يا اساساً نتوان وي را بيدار نمود)</a:t>
            </a:r>
          </a:p>
          <a:p>
            <a:pPr marL="640080" lvl="1" indent="-246888" algn="just" rtl="1" eaLnBrk="1" fontAlgn="auto" hangingPunct="1">
              <a:spcAft>
                <a:spcPts val="0"/>
              </a:spcAft>
              <a:buFont typeface="Wingdings 2"/>
              <a:buChar char=""/>
              <a:defRPr/>
            </a:pPr>
            <a:endParaRPr lang="fa-IR" sz="2200" b="1" dirty="0" smtClean="0">
              <a:solidFill>
                <a:srgbClr val="002060"/>
              </a:solidFill>
            </a:endParaRPr>
          </a:p>
          <a:p>
            <a:pPr marL="640080" lvl="1" indent="-246888" algn="just" rtl="1" eaLnBrk="1" fontAlgn="auto" hangingPunct="1">
              <a:spcAft>
                <a:spcPts val="0"/>
              </a:spcAft>
              <a:buFont typeface="Wingdings 2"/>
              <a:buChar char=""/>
              <a:defRPr/>
            </a:pPr>
            <a:r>
              <a:rPr lang="fa-IR" sz="2200" b="1" dirty="0" smtClean="0">
                <a:solidFill>
                  <a:srgbClr val="002060"/>
                </a:solidFill>
              </a:rPr>
              <a:t>عدم تمايل براي بازي كردن يا عدم تعامل کودک با اطرافیان</a:t>
            </a:r>
          </a:p>
          <a:p>
            <a:pPr marL="640080" lvl="1" indent="-246888" algn="just" rtl="1" eaLnBrk="1" fontAlgn="auto" hangingPunct="1">
              <a:spcAft>
                <a:spcPts val="0"/>
              </a:spcAft>
              <a:buFont typeface="Wingdings 2"/>
              <a:buChar char=""/>
              <a:defRPr/>
            </a:pPr>
            <a:endParaRPr lang="fa-IR" sz="2200" b="1" dirty="0" smtClean="0">
              <a:solidFill>
                <a:srgbClr val="002060"/>
              </a:solidFill>
            </a:endParaRPr>
          </a:p>
          <a:p>
            <a:pPr marL="640080" lvl="1" indent="-246888" algn="just" rtl="1" eaLnBrk="1" fontAlgn="auto" hangingPunct="1">
              <a:spcAft>
                <a:spcPts val="0"/>
              </a:spcAft>
              <a:buFont typeface="Wingdings 2"/>
              <a:buChar char=""/>
              <a:defRPr/>
            </a:pPr>
            <a:r>
              <a:rPr lang="fa-IR" sz="2200" b="1" dirty="0" smtClean="0">
                <a:solidFill>
                  <a:srgbClr val="002060"/>
                </a:solidFill>
              </a:rPr>
              <a:t>تحریک پذیری شدید درحدی که کودک تمایلی به آغوش والدین نداشته باشد</a:t>
            </a:r>
          </a:p>
          <a:p>
            <a:pPr marL="640080" lvl="1" indent="-246888" algn="just" rtl="1" eaLnBrk="1" fontAlgn="auto" hangingPunct="1">
              <a:spcAft>
                <a:spcPts val="0"/>
              </a:spcAft>
              <a:buFont typeface="Wingdings 2"/>
              <a:buChar char=""/>
              <a:defRPr/>
            </a:pPr>
            <a:endParaRPr lang="fa-IR" sz="2200" b="1" dirty="0" smtClean="0">
              <a:solidFill>
                <a:srgbClr val="660033"/>
              </a:solidFill>
            </a:endParaRPr>
          </a:p>
          <a:p>
            <a:pPr marL="640080" lvl="1" indent="-246888" algn="just" rtl="1" eaLnBrk="1" fontAlgn="auto" hangingPunct="1">
              <a:spcAft>
                <a:spcPts val="0"/>
              </a:spcAft>
              <a:buFont typeface="Wingdings 2"/>
              <a:buChar char=""/>
              <a:defRPr/>
            </a:pPr>
            <a:r>
              <a:rPr lang="fa-IR" sz="2200" b="1" dirty="0" smtClean="0">
                <a:solidFill>
                  <a:srgbClr val="C00000"/>
                </a:solidFill>
              </a:rPr>
              <a:t>بهبود علائم آنفلوانزا در ابتدا ولی عود ناگهانی تب وسرفه شدید </a:t>
            </a:r>
          </a:p>
        </p:txBody>
      </p:sp>
    </p:spTree>
    <p:extLst>
      <p:ext uri="{BB962C8B-B14F-4D97-AF65-F5344CB8AC3E}">
        <p14:creationId xmlns:p14="http://schemas.microsoft.com/office/powerpoint/2010/main" val="2633540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title" idx="4294967295"/>
          </p:nvPr>
        </p:nvSpPr>
        <p:spPr>
          <a:xfrm>
            <a:off x="0" y="0"/>
            <a:ext cx="8229600" cy="923925"/>
          </a:xfrm>
        </p:spPr>
        <p:txBody>
          <a:bodyPr>
            <a:normAutofit fontScale="90000"/>
          </a:bodyPr>
          <a:lstStyle/>
          <a:p>
            <a:pPr algn="ctr" rtl="1" eaLnBrk="1" hangingPunct="1"/>
            <a:r>
              <a:rPr lang="fa-IR" sz="2800" dirty="0" smtClean="0">
                <a:latin typeface="Tahoma" pitchFamily="34" charset="0"/>
                <a:cs typeface="Tahoma" pitchFamily="34" charset="0"/>
              </a:rPr>
              <a:t>آنفولانزای </a:t>
            </a:r>
            <a:r>
              <a:rPr lang="en-US" sz="2800" dirty="0" smtClean="0">
                <a:latin typeface="Tahoma" pitchFamily="34" charset="0"/>
                <a:cs typeface="Tahoma" pitchFamily="34" charset="0"/>
              </a:rPr>
              <a:t>A(H1N1) </a:t>
            </a:r>
            <a:r>
              <a:rPr lang="fa-IR" sz="2800" dirty="0" smtClean="0">
                <a:latin typeface="Tahoma" pitchFamily="34" charset="0"/>
                <a:cs typeface="Tahoma" pitchFamily="34" charset="0"/>
              </a:rPr>
              <a:t>: راهنمای عملکرد زیستی-حفاطتی برای کارکنان آزمایشگاه</a:t>
            </a:r>
            <a:endParaRPr lang="en-US" sz="2800" i="1" dirty="0" smtClean="0"/>
          </a:p>
        </p:txBody>
      </p:sp>
      <p:sp>
        <p:nvSpPr>
          <p:cNvPr id="47107" name="Rectangle 4"/>
          <p:cNvSpPr>
            <a:spLocks noGrp="1" noChangeArrowheads="1"/>
          </p:cNvSpPr>
          <p:nvPr>
            <p:ph type="body" idx="4294967295"/>
          </p:nvPr>
        </p:nvSpPr>
        <p:spPr>
          <a:xfrm>
            <a:off x="1208088" y="1076325"/>
            <a:ext cx="7935912" cy="5145088"/>
          </a:xfrm>
        </p:spPr>
        <p:txBody>
          <a:bodyPr/>
          <a:lstStyle/>
          <a:p>
            <a:pPr algn="r" rtl="1" eaLnBrk="1" hangingPunct="1">
              <a:lnSpc>
                <a:spcPts val="1925"/>
              </a:lnSpc>
            </a:pPr>
            <a:r>
              <a:rPr lang="fa-IR" sz="1800" dirty="0" smtClean="0">
                <a:latin typeface="Tahoma" pitchFamily="34" charset="0"/>
                <a:cs typeface="Tahoma" pitchFamily="34" charset="0"/>
              </a:rPr>
              <a:t>ضدعفونی کننده های مناسب:</a:t>
            </a:r>
          </a:p>
          <a:p>
            <a:pPr lvl="1" algn="r" rtl="1" eaLnBrk="1" hangingPunct="1">
              <a:lnSpc>
                <a:spcPts val="1925"/>
              </a:lnSpc>
            </a:pPr>
            <a:r>
              <a:rPr lang="fa-IR" sz="1800" dirty="0" smtClean="0">
                <a:latin typeface="Tahoma" pitchFamily="34" charset="0"/>
                <a:cs typeface="Tahoma" pitchFamily="34" charset="0"/>
              </a:rPr>
              <a:t>اتانول 70%</a:t>
            </a:r>
          </a:p>
          <a:p>
            <a:pPr lvl="1" algn="r" rtl="1" eaLnBrk="1" hangingPunct="1">
              <a:lnSpc>
                <a:spcPts val="1925"/>
              </a:lnSpc>
            </a:pPr>
            <a:r>
              <a:rPr lang="fa-IR" sz="1800" dirty="0" smtClean="0">
                <a:latin typeface="Tahoma" pitchFamily="34" charset="0"/>
                <a:cs typeface="Tahoma" pitchFamily="34" charset="0"/>
              </a:rPr>
              <a:t>لیزول 5%</a:t>
            </a:r>
          </a:p>
          <a:p>
            <a:pPr lvl="1" algn="r" rtl="1" eaLnBrk="1" hangingPunct="1">
              <a:lnSpc>
                <a:spcPts val="1925"/>
              </a:lnSpc>
            </a:pPr>
            <a:r>
              <a:rPr lang="fa-IR" sz="1800" dirty="0" smtClean="0">
                <a:latin typeface="Tahoma" pitchFamily="34" charset="0"/>
                <a:cs typeface="Tahoma" pitchFamily="34" charset="0"/>
              </a:rPr>
              <a:t>سفید کننده 10%</a:t>
            </a:r>
          </a:p>
          <a:p>
            <a:pPr lvl="1" algn="r" rtl="1" eaLnBrk="1" hangingPunct="1">
              <a:lnSpc>
                <a:spcPts val="1925"/>
              </a:lnSpc>
            </a:pPr>
            <a:endParaRPr lang="fa-IR" sz="1800" dirty="0" smtClean="0">
              <a:latin typeface="Tahoma" pitchFamily="34" charset="0"/>
              <a:cs typeface="Tahoma" pitchFamily="34" charset="0"/>
            </a:endParaRPr>
          </a:p>
          <a:p>
            <a:pPr algn="r" rtl="1" eaLnBrk="1" hangingPunct="1">
              <a:lnSpc>
                <a:spcPts val="1925"/>
              </a:lnSpc>
            </a:pPr>
            <a:r>
              <a:rPr lang="fa-IR" sz="1800" dirty="0" smtClean="0">
                <a:latin typeface="Tahoma" pitchFamily="34" charset="0"/>
                <a:cs typeface="Tahoma" pitchFamily="34" charset="0"/>
              </a:rPr>
              <a:t>تمامی کارکنان می بایست تب و سایر علایم خود را پایش کنند. علایم ابتلا به عفونت آنفولانزای خوکی عبارتند از: اسهال، سردرد، آبریزش بینی و درد عضلانی.</a:t>
            </a:r>
          </a:p>
          <a:p>
            <a:pPr algn="r" rtl="1" eaLnBrk="1" hangingPunct="1">
              <a:lnSpc>
                <a:spcPts val="1925"/>
              </a:lnSpc>
            </a:pPr>
            <a:endParaRPr lang="fa-IR" sz="1800" dirty="0" smtClean="0">
              <a:latin typeface="Tahoma" pitchFamily="34" charset="0"/>
              <a:cs typeface="Tahoma" pitchFamily="34" charset="0"/>
            </a:endParaRPr>
          </a:p>
          <a:p>
            <a:pPr algn="r" rtl="1" eaLnBrk="1" hangingPunct="1">
              <a:lnSpc>
                <a:spcPts val="1925"/>
              </a:lnSpc>
            </a:pPr>
            <a:r>
              <a:rPr lang="fa-IR" sz="1800" dirty="0" smtClean="0">
                <a:latin typeface="Tahoma" pitchFamily="34" charset="0"/>
                <a:cs typeface="Tahoma" pitchFamily="34" charset="0"/>
              </a:rPr>
              <a:t>هرگونه ناخوشی باید سریعاً به ناظر گزارش شود.</a:t>
            </a:r>
          </a:p>
          <a:p>
            <a:pPr algn="r" rtl="1" eaLnBrk="1" hangingPunct="1">
              <a:lnSpc>
                <a:spcPts val="1925"/>
              </a:lnSpc>
            </a:pPr>
            <a:endParaRPr lang="fa-IR" sz="1800" dirty="0" smtClean="0">
              <a:latin typeface="Tahoma" pitchFamily="34" charset="0"/>
              <a:cs typeface="Tahoma" pitchFamily="34" charset="0"/>
            </a:endParaRPr>
          </a:p>
          <a:p>
            <a:pPr algn="r" rtl="1" eaLnBrk="1" hangingPunct="1">
              <a:lnSpc>
                <a:spcPts val="1925"/>
              </a:lnSpc>
            </a:pPr>
            <a:r>
              <a:rPr lang="fa-IR" sz="1800" dirty="0" smtClean="0">
                <a:latin typeface="Tahoma" pitchFamily="34" charset="0"/>
                <a:cs typeface="Tahoma" pitchFamily="34" charset="0"/>
              </a:rPr>
              <a:t>برای کارکنانی که مواجهه غیرایمن با وسایل بالینی یا ویروس زنده از یک مورد تاییدشده آنفولانزای خوکی </a:t>
            </a:r>
            <a:r>
              <a:rPr lang="en-US" sz="1800" dirty="0" smtClean="0">
                <a:latin typeface="Tahoma" pitchFamily="34" charset="0"/>
                <a:cs typeface="Tahoma" pitchFamily="34" charset="0"/>
              </a:rPr>
              <a:t>(H1N1)A</a:t>
            </a:r>
            <a:r>
              <a:rPr lang="fa-IR" sz="1800" dirty="0" smtClean="0">
                <a:latin typeface="Tahoma" pitchFamily="34" charset="0"/>
                <a:cs typeface="Tahoma" pitchFamily="34" charset="0"/>
              </a:rPr>
              <a:t> یا نقصی در وسایل حفاظتی شخصی داشته اند، کموپروفیلاکسی با </a:t>
            </a:r>
            <a:r>
              <a:rPr lang="en-US" sz="1800" dirty="0" err="1" smtClean="0">
                <a:latin typeface="Tahoma" pitchFamily="34" charset="0"/>
                <a:cs typeface="Tahoma" pitchFamily="34" charset="0"/>
              </a:rPr>
              <a:t>Oseltamivir</a:t>
            </a:r>
            <a:r>
              <a:rPr lang="fa-IR" sz="1800" dirty="0" smtClean="0">
                <a:latin typeface="Tahoma" pitchFamily="34" charset="0"/>
                <a:cs typeface="Tahoma" pitchFamily="34" charset="0"/>
              </a:rPr>
              <a:t> یا </a:t>
            </a:r>
            <a:r>
              <a:rPr lang="en-US" sz="1800" dirty="0" err="1" smtClean="0">
                <a:latin typeface="Tahoma" pitchFamily="34" charset="0"/>
                <a:cs typeface="Tahoma" pitchFamily="34" charset="0"/>
              </a:rPr>
              <a:t>Zanamivir</a:t>
            </a:r>
            <a:r>
              <a:rPr lang="en-US" sz="1800" dirty="0" smtClean="0">
                <a:latin typeface="Tahoma" pitchFamily="34" charset="0"/>
                <a:cs typeface="Tahoma" pitchFamily="34" charset="0"/>
              </a:rPr>
              <a:t> </a:t>
            </a:r>
            <a:r>
              <a:rPr lang="fa-IR" sz="1800" dirty="0" smtClean="0">
                <a:latin typeface="Tahoma" pitchFamily="34" charset="0"/>
                <a:cs typeface="Tahoma" pitchFamily="34" charset="0"/>
              </a:rPr>
              <a:t> به مدت 7 روز می تواند تجویز گردد.</a:t>
            </a:r>
            <a:endParaRPr lang="en-US" sz="1800" dirty="0" smtClean="0">
              <a:latin typeface="Tahoma" pitchFamily="34" charset="0"/>
              <a:cs typeface="Tahoma" pitchFamily="34" charset="0"/>
            </a:endParaRPr>
          </a:p>
          <a:p>
            <a:pPr algn="r" rtl="1" eaLnBrk="1" hangingPunct="1">
              <a:lnSpc>
                <a:spcPts val="1925"/>
              </a:lnSpc>
              <a:buFontTx/>
              <a:buNone/>
            </a:pPr>
            <a:endParaRPr lang="fa-IR" sz="1800" dirty="0" smtClean="0">
              <a:latin typeface="Tahoma" pitchFamily="34" charset="0"/>
              <a:cs typeface="Tahoma" pitchFamily="34" charset="0"/>
            </a:endParaRPr>
          </a:p>
          <a:p>
            <a:pPr algn="r" rtl="1" eaLnBrk="1" hangingPunct="1">
              <a:lnSpc>
                <a:spcPts val="1925"/>
              </a:lnSpc>
              <a:buFontTx/>
              <a:buNone/>
            </a:pPr>
            <a:endParaRPr lang="en-US" sz="1800" dirty="0" smtClean="0">
              <a:latin typeface="Tahoma" pitchFamily="34" charset="0"/>
              <a:cs typeface="Tahoma" pitchFamily="34" charset="0"/>
            </a:endParaRPr>
          </a:p>
          <a:p>
            <a:pPr algn="r" rtl="1" eaLnBrk="1" hangingPunct="1">
              <a:lnSpc>
                <a:spcPts val="1925"/>
              </a:lnSpc>
            </a:pPr>
            <a:endParaRPr lang="en-US" sz="1800" dirty="0" smtClean="0">
              <a:latin typeface="Tahoma" pitchFamily="34" charset="0"/>
              <a:cs typeface="Tahoma" pitchFamily="34" charset="0"/>
            </a:endParaRPr>
          </a:p>
          <a:p>
            <a:pPr algn="r" rtl="1" eaLnBrk="1" hangingPunct="1">
              <a:lnSpc>
                <a:spcPts val="1925"/>
              </a:lnSpc>
              <a:buFontTx/>
              <a:buNone/>
            </a:pPr>
            <a:endParaRPr lang="en-US" sz="1800" dirty="0" smtClean="0">
              <a:latin typeface="Tahoma" pitchFamily="34" charset="0"/>
              <a:cs typeface="Tahoma" pitchFamily="34" charset="0"/>
            </a:endParaRPr>
          </a:p>
        </p:txBody>
      </p:sp>
      <p:sp>
        <p:nvSpPr>
          <p:cNvPr id="47108" name="Text Box 6"/>
          <p:cNvSpPr txBox="1">
            <a:spLocks noChangeArrowheads="1"/>
          </p:cNvSpPr>
          <p:nvPr/>
        </p:nvSpPr>
        <p:spPr bwMode="auto">
          <a:xfrm>
            <a:off x="8012113" y="6583363"/>
            <a:ext cx="11318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algn="r" rtl="1"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algn="r" rtl="1"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algn="r" rtl="1"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algn="r" rtl="1" eaLnBrk="0" fontAlgn="base" hangingPunct="0">
              <a:spcBef>
                <a:spcPct val="0"/>
              </a:spcBef>
              <a:spcAft>
                <a:spcPct val="0"/>
              </a:spcAft>
              <a:defRPr sz="2400" b="1">
                <a:solidFill>
                  <a:schemeClr val="tx1"/>
                </a:solidFill>
                <a:latin typeface="Arial" pitchFamily="34" charset="0"/>
                <a:cs typeface="Arial" pitchFamily="34" charset="0"/>
              </a:defRPr>
            </a:lvl9pPr>
          </a:lstStyle>
          <a:p>
            <a:pPr eaLnBrk="1" hangingPunct="1"/>
            <a:r>
              <a:rPr lang="en-US" sz="1200"/>
              <a:t>Source: CDC</a:t>
            </a:r>
          </a:p>
        </p:txBody>
      </p:sp>
    </p:spTree>
    <p:extLst>
      <p:ext uri="{BB962C8B-B14F-4D97-AF65-F5344CB8AC3E}">
        <p14:creationId xmlns:p14="http://schemas.microsoft.com/office/powerpoint/2010/main" val="32994209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0" y="361950"/>
            <a:ext cx="8229600" cy="561975"/>
          </a:xfrm>
        </p:spPr>
        <p:txBody>
          <a:bodyPr/>
          <a:lstStyle/>
          <a:p>
            <a:pPr algn="ctr" rtl="1" eaLnBrk="1" hangingPunct="1"/>
            <a:r>
              <a:rPr lang="fa-IR" sz="2800" dirty="0" smtClean="0">
                <a:latin typeface="Tahoma" pitchFamily="34" charset="0"/>
                <a:cs typeface="Tahoma" pitchFamily="34" charset="0"/>
              </a:rPr>
              <a:t>آنفولانزای </a:t>
            </a:r>
            <a:r>
              <a:rPr lang="en-US" sz="2800" dirty="0" smtClean="0">
                <a:latin typeface="Arial" pitchFamily="34" charset="0"/>
              </a:rPr>
              <a:t>A(H1N1) </a:t>
            </a:r>
            <a:r>
              <a:rPr lang="fa-IR" sz="2800" dirty="0" smtClean="0">
                <a:latin typeface="Tahoma" pitchFamily="34" charset="0"/>
                <a:cs typeface="Tahoma" pitchFamily="34" charset="0"/>
              </a:rPr>
              <a:t> : درمان</a:t>
            </a:r>
            <a:endParaRPr lang="en-US" sz="2800" i="1" dirty="0" smtClean="0"/>
          </a:p>
        </p:txBody>
      </p:sp>
      <p:sp>
        <p:nvSpPr>
          <p:cNvPr id="52227" name="Rectangle 3"/>
          <p:cNvSpPr>
            <a:spLocks noGrp="1" noChangeArrowheads="1"/>
          </p:cNvSpPr>
          <p:nvPr>
            <p:ph type="body" idx="4294967295"/>
          </p:nvPr>
        </p:nvSpPr>
        <p:spPr>
          <a:xfrm>
            <a:off x="0" y="1144588"/>
            <a:ext cx="8383588" cy="4913312"/>
          </a:xfrm>
        </p:spPr>
        <p:txBody>
          <a:bodyPr/>
          <a:lstStyle/>
          <a:p>
            <a:pPr algn="r" rtl="1" eaLnBrk="1" hangingPunct="1">
              <a:lnSpc>
                <a:spcPct val="70000"/>
              </a:lnSpc>
            </a:pPr>
            <a:r>
              <a:rPr lang="fa-IR" sz="1800" dirty="0" smtClean="0">
                <a:latin typeface="Tahoma" pitchFamily="34" charset="0"/>
                <a:cs typeface="Tahoma" pitchFamily="34" charset="0"/>
              </a:rPr>
              <a:t>واکسن موجود نیست.</a:t>
            </a:r>
          </a:p>
          <a:p>
            <a:pPr algn="r" rtl="1" eaLnBrk="1" hangingPunct="1">
              <a:lnSpc>
                <a:spcPct val="70000"/>
              </a:lnSpc>
            </a:pPr>
            <a:endParaRPr lang="fa-IR" sz="1800" dirty="0" smtClean="0">
              <a:latin typeface="Tahoma" pitchFamily="34" charset="0"/>
              <a:cs typeface="Tahoma" pitchFamily="34" charset="0"/>
            </a:endParaRPr>
          </a:p>
          <a:p>
            <a:pPr algn="r" rtl="1" eaLnBrk="1" hangingPunct="1">
              <a:lnSpc>
                <a:spcPct val="70000"/>
              </a:lnSpc>
            </a:pPr>
            <a:r>
              <a:rPr lang="fa-IR" sz="1800" dirty="0" smtClean="0">
                <a:latin typeface="Tahoma" pitchFamily="34" charset="0"/>
                <a:cs typeface="Tahoma" pitchFamily="34" charset="0"/>
              </a:rPr>
              <a:t>داروهای ضدویروس برای درمان و/یا پیشگیری عفونت: </a:t>
            </a:r>
          </a:p>
          <a:p>
            <a:pPr lvl="1" algn="r" rtl="1" eaLnBrk="1" hangingPunct="1">
              <a:lnSpc>
                <a:spcPct val="70000"/>
              </a:lnSpc>
            </a:pPr>
            <a:r>
              <a:rPr lang="en-US" sz="1800" dirty="0" smtClean="0">
                <a:latin typeface="Tahoma" pitchFamily="34" charset="0"/>
                <a:cs typeface="Tahoma" pitchFamily="34" charset="0"/>
              </a:rPr>
              <a:t> </a:t>
            </a:r>
            <a:r>
              <a:rPr lang="en-US" sz="1800" b="1" dirty="0" err="1" smtClean="0">
                <a:latin typeface="Tahoma" pitchFamily="34" charset="0"/>
                <a:cs typeface="Tahoma" pitchFamily="34" charset="0"/>
              </a:rPr>
              <a:t>Oseltamivir</a:t>
            </a:r>
            <a:r>
              <a:rPr lang="en-US" sz="1800" b="1" dirty="0" smtClean="0">
                <a:latin typeface="Tahoma" pitchFamily="34" charset="0"/>
                <a:cs typeface="Tahoma" pitchFamily="34" charset="0"/>
              </a:rPr>
              <a:t> </a:t>
            </a:r>
            <a:r>
              <a:rPr lang="fa-IR" sz="1800" b="1" dirty="0" smtClean="0">
                <a:latin typeface="Tahoma" pitchFamily="34" charset="0"/>
                <a:cs typeface="Tahoma" pitchFamily="34" charset="0"/>
              </a:rPr>
              <a:t>(</a:t>
            </a:r>
            <a:r>
              <a:rPr lang="en-US" sz="1800" b="1" dirty="0" smtClean="0">
                <a:latin typeface="Tahoma" pitchFamily="34" charset="0"/>
                <a:cs typeface="Tahoma" pitchFamily="34" charset="0"/>
              </a:rPr>
              <a:t>Tamiflu</a:t>
            </a:r>
            <a:r>
              <a:rPr lang="fa-IR" sz="1800" b="1" dirty="0" smtClean="0">
                <a:latin typeface="Tahoma" pitchFamily="34" charset="0"/>
                <a:cs typeface="Tahoma" pitchFamily="34" charset="0"/>
              </a:rPr>
              <a:t>)</a:t>
            </a:r>
            <a:endParaRPr lang="en-US" sz="1800" b="1" dirty="0" smtClean="0">
              <a:latin typeface="Tahoma" pitchFamily="34" charset="0"/>
              <a:cs typeface="Tahoma" pitchFamily="34" charset="0"/>
            </a:endParaRPr>
          </a:p>
          <a:p>
            <a:pPr lvl="1" algn="r" rtl="1" eaLnBrk="1" hangingPunct="1">
              <a:lnSpc>
                <a:spcPct val="70000"/>
              </a:lnSpc>
            </a:pPr>
            <a:r>
              <a:rPr lang="en-US" sz="1800" b="1" dirty="0" smtClean="0">
                <a:latin typeface="Tahoma" pitchFamily="34" charset="0"/>
                <a:cs typeface="Tahoma" pitchFamily="34" charset="0"/>
              </a:rPr>
              <a:t>(Relenza) </a:t>
            </a:r>
            <a:r>
              <a:rPr lang="en-US" sz="1800" b="1" dirty="0" err="1" smtClean="0">
                <a:latin typeface="Tahoma" pitchFamily="34" charset="0"/>
                <a:cs typeface="Tahoma" pitchFamily="34" charset="0"/>
              </a:rPr>
              <a:t>Zanamivir</a:t>
            </a:r>
            <a:r>
              <a:rPr lang="en-US" sz="1800" dirty="0" smtClean="0">
                <a:latin typeface="Tahoma" pitchFamily="34" charset="0"/>
                <a:cs typeface="Tahoma" pitchFamily="34" charset="0"/>
              </a:rPr>
              <a:t> </a:t>
            </a:r>
          </a:p>
          <a:p>
            <a:pPr algn="r" rtl="1" eaLnBrk="1" hangingPunct="1">
              <a:lnSpc>
                <a:spcPct val="70000"/>
              </a:lnSpc>
            </a:pPr>
            <a:endParaRPr lang="fa-IR" sz="1800" dirty="0" smtClean="0">
              <a:latin typeface="Tahoma" pitchFamily="34" charset="0"/>
              <a:cs typeface="Tahoma" pitchFamily="34" charset="0"/>
            </a:endParaRPr>
          </a:p>
          <a:p>
            <a:pPr algn="r" rtl="1" eaLnBrk="1" hangingPunct="1">
              <a:lnSpc>
                <a:spcPct val="70000"/>
              </a:lnSpc>
            </a:pPr>
            <a:r>
              <a:rPr lang="fa-IR" sz="1800" dirty="0" smtClean="0">
                <a:latin typeface="Tahoma" pitchFamily="34" charset="0"/>
                <a:cs typeface="Tahoma" pitchFamily="34" charset="0"/>
              </a:rPr>
              <a:t>استفاده از داروهای ضدویروس می تواند بیماری را خفیف تر یا بهبودی را تسریع کند.</a:t>
            </a:r>
          </a:p>
          <a:p>
            <a:pPr algn="r" rtl="1" eaLnBrk="1" hangingPunct="1">
              <a:lnSpc>
                <a:spcPct val="70000"/>
              </a:lnSpc>
            </a:pPr>
            <a:endParaRPr lang="fa-IR" sz="1800" dirty="0" smtClean="0">
              <a:latin typeface="Tahoma" pitchFamily="34" charset="0"/>
              <a:cs typeface="Tahoma" pitchFamily="34" charset="0"/>
            </a:endParaRPr>
          </a:p>
          <a:p>
            <a:pPr algn="r" rtl="1" eaLnBrk="1" hangingPunct="1">
              <a:lnSpc>
                <a:spcPct val="70000"/>
              </a:lnSpc>
            </a:pPr>
            <a:r>
              <a:rPr lang="fa-IR" sz="1800" dirty="0" smtClean="0">
                <a:latin typeface="Tahoma" pitchFamily="34" charset="0"/>
                <a:cs typeface="Tahoma" pitchFamily="34" charset="0"/>
              </a:rPr>
              <a:t>این داروها همچنین از عوارض جدی آنفولانزا جلوگیری می کنند.</a:t>
            </a:r>
          </a:p>
          <a:p>
            <a:pPr algn="r" rtl="1" eaLnBrk="1" hangingPunct="1">
              <a:lnSpc>
                <a:spcPct val="70000"/>
              </a:lnSpc>
            </a:pPr>
            <a:endParaRPr lang="fa-IR" sz="1800" dirty="0" smtClean="0">
              <a:latin typeface="Tahoma" pitchFamily="34" charset="0"/>
              <a:cs typeface="Tahoma" pitchFamily="34" charset="0"/>
            </a:endParaRPr>
          </a:p>
          <a:p>
            <a:pPr algn="r" rtl="1" eaLnBrk="1" hangingPunct="1">
              <a:lnSpc>
                <a:spcPct val="70000"/>
              </a:lnSpc>
            </a:pPr>
            <a:r>
              <a:rPr lang="fa-IR" sz="1800" dirty="0" smtClean="0">
                <a:latin typeface="Tahoma" pitchFamily="34" charset="0"/>
                <a:cs typeface="Tahoma" pitchFamily="34" charset="0"/>
              </a:rPr>
              <a:t>در صورتی که داروهای ضدویروس بلافاصله پس از ابتلا (ظرف 2 روز از شروع علایم) مورد استفاده قرار بگیرند، بهترین عملکرد را برای درمان خواهتد داشت.</a:t>
            </a:r>
          </a:p>
          <a:p>
            <a:pPr algn="r" rtl="1" eaLnBrk="1" hangingPunct="1">
              <a:lnSpc>
                <a:spcPct val="70000"/>
              </a:lnSpc>
            </a:pPr>
            <a:endParaRPr lang="fa-IR" sz="1800" dirty="0" smtClean="0">
              <a:latin typeface="Tahoma" pitchFamily="34" charset="0"/>
              <a:cs typeface="Tahoma" pitchFamily="34" charset="0"/>
            </a:endParaRPr>
          </a:p>
          <a:p>
            <a:pPr algn="r" rtl="1" eaLnBrk="1" hangingPunct="1">
              <a:lnSpc>
                <a:spcPct val="70000"/>
              </a:lnSpc>
            </a:pPr>
            <a:r>
              <a:rPr lang="fa-IR" sz="1800" dirty="0" smtClean="0">
                <a:solidFill>
                  <a:srgbClr val="FF0000"/>
                </a:solidFill>
                <a:latin typeface="Tahoma" pitchFamily="34" charset="0"/>
                <a:cs typeface="Tahoma" pitchFamily="34" charset="0"/>
              </a:rPr>
              <a:t>هشدار</a:t>
            </a:r>
            <a:r>
              <a:rPr lang="fa-IR" sz="1800" dirty="0" smtClean="0">
                <a:latin typeface="Tahoma" pitchFamily="34" charset="0"/>
                <a:cs typeface="Tahoma" pitchFamily="34" charset="0"/>
              </a:rPr>
              <a:t>: از تجویز آسپرین (استیل سالسیلسک اسید) یا ترکیبات حاوی آسپرین (مثل: بیسموت ساب سیلات-پپتوبیسمول) برای کودکان و نوجوانان (تا سن 18سالگی) مبتلا به آنفولانزا خودداری کنید؛ زیرا می تواند باعث ابتلا به بیماری نادر اما خطرناک سندرم ری شود. برای کنترل تب از سایر داروهای تب بر مثل استامینفن یا داروهای ضد التهاب غیر استروئیدی استفاده شود.</a:t>
            </a:r>
          </a:p>
          <a:p>
            <a:pPr algn="r" rtl="1" eaLnBrk="1" hangingPunct="1">
              <a:lnSpc>
                <a:spcPct val="70000"/>
              </a:lnSpc>
            </a:pPr>
            <a:endParaRPr lang="fa-IR" sz="1800" dirty="0" smtClean="0">
              <a:latin typeface="Tahoma" pitchFamily="34" charset="0"/>
              <a:cs typeface="Tahoma" pitchFamily="34" charset="0"/>
            </a:endParaRPr>
          </a:p>
          <a:p>
            <a:pPr algn="r" rtl="1" eaLnBrk="1" hangingPunct="1">
              <a:lnSpc>
                <a:spcPct val="70000"/>
              </a:lnSpc>
            </a:pPr>
            <a:endParaRPr lang="en-US" sz="1800" dirty="0" smtClean="0">
              <a:latin typeface="Tahoma" pitchFamily="34" charset="0"/>
              <a:cs typeface="Tahoma" pitchFamily="34" charset="0"/>
            </a:endParaRPr>
          </a:p>
        </p:txBody>
      </p:sp>
    </p:spTree>
    <p:extLst>
      <p:ext uri="{BB962C8B-B14F-4D97-AF65-F5344CB8AC3E}">
        <p14:creationId xmlns:p14="http://schemas.microsoft.com/office/powerpoint/2010/main" val="179560717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14400"/>
            <a:ext cx="784860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5554969"/>
      </p:ext>
    </p:extLst>
  </p:cSld>
  <p:clrMapOvr>
    <a:masterClrMapping/>
  </p:clrMapOvr>
  <p:transition spd="slow">
    <p:wipe dir="d"/>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D:\si9\1690-generic-tamiflu-oseltamivir-75-mg-capsule-antiflu-cipla_150x1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625" y="949325"/>
            <a:ext cx="2390775"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3" descr="D:\si9\oseltamivi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9800" y="965200"/>
            <a:ext cx="2667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4" descr="D:\si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6500" y="3009900"/>
            <a:ext cx="228600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5" descr="D:\si9\za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8263" y="4273550"/>
            <a:ext cx="1839912"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6" descr="D:\si9\diskhal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200" y="3378200"/>
            <a:ext cx="2540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95927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a:xfrm>
            <a:off x="0" y="609600"/>
            <a:ext cx="8229600" cy="1143000"/>
          </a:xfrm>
        </p:spPr>
        <p:txBody>
          <a:bodyPr/>
          <a:lstStyle/>
          <a:p>
            <a:pPr eaLnBrk="1" hangingPunct="1"/>
            <a:r>
              <a:rPr lang="en-US" b="1" dirty="0" smtClean="0">
                <a:latin typeface="Times New Roman" pitchFamily="18" charset="0"/>
                <a:cs typeface="Times New Roman" pitchFamily="18" charset="0"/>
              </a:rPr>
              <a:t>Antivirals- </a:t>
            </a:r>
            <a:r>
              <a:rPr lang="en-US" b="1" dirty="0" err="1" smtClean="0">
                <a:latin typeface="Times New Roman" pitchFamily="18" charset="0"/>
                <a:cs typeface="Times New Roman" pitchFamily="18" charset="0"/>
              </a:rPr>
              <a:t>Oseltamivir</a:t>
            </a:r>
            <a:endParaRPr lang="en-US" b="1" dirty="0" smtClean="0">
              <a:latin typeface="Times New Roman" pitchFamily="18" charset="0"/>
              <a:cs typeface="Times New Roman" pitchFamily="18" charset="0"/>
            </a:endParaRPr>
          </a:p>
        </p:txBody>
      </p:sp>
      <p:sp>
        <p:nvSpPr>
          <p:cNvPr id="55299" name="Rectangle 3"/>
          <p:cNvSpPr>
            <a:spLocks noGrp="1" noChangeArrowheads="1"/>
          </p:cNvSpPr>
          <p:nvPr>
            <p:ph type="body" idx="4294967295"/>
          </p:nvPr>
        </p:nvSpPr>
        <p:spPr>
          <a:xfrm>
            <a:off x="0" y="1981200"/>
            <a:ext cx="8229600" cy="4525963"/>
          </a:xfrm>
        </p:spPr>
        <p:txBody>
          <a:bodyPr>
            <a:normAutofit/>
          </a:bodyPr>
          <a:lstStyle/>
          <a:p>
            <a:pPr algn="l" rtl="0" eaLnBrk="1" hangingPunct="1">
              <a:lnSpc>
                <a:spcPct val="90000"/>
              </a:lnSpc>
            </a:pPr>
            <a:r>
              <a:rPr lang="en-US" dirty="0" smtClean="0">
                <a:latin typeface="Times New Roman" pitchFamily="18" charset="0"/>
                <a:cs typeface="Times New Roman" pitchFamily="18" charset="0"/>
              </a:rPr>
              <a:t>Treatment is 75 mg twice a day for 5 days.</a:t>
            </a:r>
          </a:p>
          <a:p>
            <a:pPr algn="l" rtl="0" eaLnBrk="1" hangingPunct="1">
              <a:lnSpc>
                <a:spcPct val="90000"/>
              </a:lnSpc>
            </a:pPr>
            <a:r>
              <a:rPr lang="en-US" dirty="0" smtClean="0">
                <a:latin typeface="Times New Roman" pitchFamily="18" charset="0"/>
                <a:cs typeface="Times New Roman" pitchFamily="18" charset="0"/>
              </a:rPr>
              <a:t>Prophylaxis is 75 mg once a day for 7 days after last exposure.</a:t>
            </a:r>
          </a:p>
          <a:p>
            <a:pPr algn="l" rtl="0" eaLnBrk="1" hangingPunct="1">
              <a:lnSpc>
                <a:spcPct val="90000"/>
              </a:lnSpc>
            </a:pPr>
            <a:r>
              <a:rPr lang="en-US" dirty="0" smtClean="0">
                <a:latin typeface="Times New Roman" pitchFamily="18" charset="0"/>
                <a:cs typeface="Times New Roman" pitchFamily="18" charset="0"/>
              </a:rPr>
              <a:t>Prophylaxis:</a:t>
            </a:r>
          </a:p>
          <a:p>
            <a:pPr lvl="1" algn="l" rtl="0" eaLnBrk="1" hangingPunct="1">
              <a:lnSpc>
                <a:spcPct val="90000"/>
              </a:lnSpc>
            </a:pPr>
            <a:r>
              <a:rPr lang="en-US" dirty="0" smtClean="0">
                <a:latin typeface="Times New Roman" pitchFamily="18" charset="0"/>
                <a:cs typeface="Times New Roman" pitchFamily="18" charset="0"/>
              </a:rPr>
              <a:t>High risk exposure (household contacts)</a:t>
            </a:r>
          </a:p>
          <a:p>
            <a:pPr lvl="1" algn="l" rtl="0" eaLnBrk="1" hangingPunct="1">
              <a:lnSpc>
                <a:spcPct val="90000"/>
              </a:lnSpc>
            </a:pPr>
            <a:r>
              <a:rPr lang="en-US" dirty="0" smtClean="0">
                <a:latin typeface="Times New Roman" pitchFamily="18" charset="0"/>
                <a:cs typeface="Times New Roman" pitchFamily="18" charset="0"/>
              </a:rPr>
              <a:t>Moderate risk (unprotected very close exposure to sick animals; HCW with unprotected exposure to patients)</a:t>
            </a:r>
          </a:p>
          <a:p>
            <a:pPr lvl="1" algn="l" rtl="0" eaLnBrk="1" hangingPunct="1">
              <a:lnSpc>
                <a:spcPct val="90000"/>
              </a:lnSpc>
            </a:pPr>
            <a:r>
              <a:rPr lang="en-US" dirty="0" smtClean="0">
                <a:latin typeface="Times New Roman" pitchFamily="18" charset="0"/>
                <a:cs typeface="Times New Roman" pitchFamily="18" charset="0"/>
              </a:rPr>
              <a:t>Low risk exposure: no need for prophylaxis unless activation of exceptional measures.</a:t>
            </a:r>
          </a:p>
          <a:p>
            <a:pPr algn="l" rtl="0" eaLnBrk="1" hangingPunct="1">
              <a:lnSpc>
                <a:spcPct val="90000"/>
              </a:lnSpc>
            </a:pPr>
            <a:endParaRPr lang="en-US" sz="28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783381714"/>
      </p:ext>
    </p:extLst>
  </p:cSld>
  <p:clrMapOvr>
    <a:masterClrMapping/>
  </p:clrMapOvr>
  <p:transition spd="slow">
    <p:wipe dir="d"/>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0" y="28575"/>
            <a:ext cx="9144000" cy="866775"/>
          </a:xfrm>
        </p:spPr>
        <p:txBody>
          <a:bodyPr>
            <a:normAutofit fontScale="90000"/>
          </a:bodyPr>
          <a:lstStyle/>
          <a:p>
            <a:pPr algn="ctr" rtl="1" eaLnBrk="1" fontAlgn="auto" hangingPunct="1">
              <a:spcAft>
                <a:spcPts val="0"/>
              </a:spcAft>
              <a:defRPr/>
            </a:pPr>
            <a:r>
              <a:rPr lang="fa-IR" sz="2800" dirty="0" smtClean="0">
                <a:latin typeface="Tahoma" pitchFamily="34" charset="0"/>
                <a:cs typeface="Tahoma" pitchFamily="34" charset="0"/>
              </a:rPr>
              <a:t>آنفولانزای </a:t>
            </a:r>
            <a:r>
              <a:rPr lang="en-US" sz="2800" dirty="0" smtClean="0">
                <a:latin typeface="Arial" pitchFamily="34" charset="0"/>
              </a:rPr>
              <a:t>A(H1N1) </a:t>
            </a:r>
            <a:r>
              <a:rPr lang="fa-IR" sz="2800" dirty="0" smtClean="0">
                <a:latin typeface="Tahoma" pitchFamily="34" charset="0"/>
                <a:cs typeface="Tahoma" pitchFamily="34" charset="0"/>
              </a:rPr>
              <a:t> : </a:t>
            </a:r>
            <a:br>
              <a:rPr lang="fa-IR" sz="2800" dirty="0" smtClean="0">
                <a:latin typeface="Tahoma" pitchFamily="34" charset="0"/>
                <a:cs typeface="Tahoma" pitchFamily="34" charset="0"/>
              </a:rPr>
            </a:br>
            <a:r>
              <a:rPr lang="fa-IR" sz="2800" dirty="0" smtClean="0">
                <a:latin typeface="Tahoma" pitchFamily="34" charset="0"/>
                <a:cs typeface="Tahoma" pitchFamily="34" charset="0"/>
              </a:rPr>
              <a:t>درمان</a:t>
            </a:r>
            <a:endParaRPr lang="en-US" sz="2800" i="1" dirty="0" smtClean="0">
              <a:latin typeface="Arial" pitchFamily="34" charset="0"/>
            </a:endParaRPr>
          </a:p>
        </p:txBody>
      </p:sp>
      <p:graphicFrame>
        <p:nvGraphicFramePr>
          <p:cNvPr id="46126" name="Group 46"/>
          <p:cNvGraphicFramePr>
            <a:graphicFrameLocks noGrp="1"/>
          </p:cNvGraphicFramePr>
          <p:nvPr>
            <p:ph idx="4294967295"/>
          </p:nvPr>
        </p:nvGraphicFramePr>
        <p:xfrm>
          <a:off x="0" y="917575"/>
          <a:ext cx="8553450" cy="4449765"/>
        </p:xfrm>
        <a:graphic>
          <a:graphicData uri="http://schemas.openxmlformats.org/drawingml/2006/table">
            <a:tbl>
              <a:tblPr/>
              <a:tblGrid>
                <a:gridCol w="1709737"/>
                <a:gridCol w="1709738"/>
                <a:gridCol w="1709737"/>
                <a:gridCol w="2017713"/>
                <a:gridCol w="1406525"/>
              </a:tblGrid>
              <a:tr h="560827">
                <a:tc gridSpan="2">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fa-IR" sz="1400" b="0" i="0" u="none" strike="noStrike" cap="none" normalizeH="0" baseline="0" dirty="0" smtClean="0">
                          <a:ln>
                            <a:noFill/>
                          </a:ln>
                          <a:solidFill>
                            <a:schemeClr val="tx1"/>
                          </a:solidFill>
                          <a:effectLst/>
                          <a:latin typeface="Tahoma" pitchFamily="34" charset="0"/>
                          <a:cs typeface="Tahoma" pitchFamily="34" charset="0"/>
                        </a:rPr>
                        <a:t>(اسلتامی ویر)</a:t>
                      </a:r>
                      <a:r>
                        <a:rPr kumimoji="0" lang="en-US" sz="1400" b="0" i="0" u="none" strike="noStrike" cap="none" normalizeH="0" baseline="0" dirty="0" err="1" smtClean="0">
                          <a:ln>
                            <a:noFill/>
                          </a:ln>
                          <a:solidFill>
                            <a:schemeClr val="tx1"/>
                          </a:solidFill>
                          <a:effectLst/>
                          <a:latin typeface="Tahoma" pitchFamily="34" charset="0"/>
                          <a:cs typeface="Tahoma" pitchFamily="34" charset="0"/>
                        </a:rPr>
                        <a:t>Oseltamivir</a:t>
                      </a:r>
                      <a:r>
                        <a:rPr kumimoji="0" lang="en-US" sz="1400" b="0" i="0" u="none" strike="noStrike" cap="none" normalizeH="0" baseline="0" dirty="0" smtClean="0">
                          <a:ln>
                            <a:noFill/>
                          </a:ln>
                          <a:solidFill>
                            <a:schemeClr val="tx1"/>
                          </a:solidFill>
                          <a:effectLst/>
                          <a:latin typeface="Tahoma" pitchFamily="34" charset="0"/>
                          <a:cs typeface="Tahoma" pitchFamily="34" charset="0"/>
                        </a:rPr>
                        <a:t>  (Tamiflu)</a:t>
                      </a: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fa-IR" sz="1400" b="0" i="0" u="none" strike="noStrike" cap="none" normalizeH="0" baseline="0" dirty="0" smtClean="0">
                          <a:ln>
                            <a:noFill/>
                          </a:ln>
                          <a:solidFill>
                            <a:schemeClr val="tx1"/>
                          </a:solidFill>
                          <a:effectLst/>
                          <a:latin typeface="Tahoma" pitchFamily="34" charset="0"/>
                          <a:cs typeface="Tahoma" pitchFamily="34" charset="0"/>
                        </a:rPr>
                        <a:t>(زانامی ویر)</a:t>
                      </a:r>
                      <a:r>
                        <a:rPr kumimoji="0" lang="en-US" sz="1400" b="0" i="0" u="none" strike="noStrike" cap="none" normalizeH="0" baseline="0" dirty="0" err="1" smtClean="0">
                          <a:ln>
                            <a:noFill/>
                          </a:ln>
                          <a:solidFill>
                            <a:schemeClr val="tx1"/>
                          </a:solidFill>
                          <a:effectLst/>
                          <a:latin typeface="Tahoma" pitchFamily="34" charset="0"/>
                          <a:cs typeface="Tahoma" pitchFamily="34" charset="0"/>
                        </a:rPr>
                        <a:t>Zanamivir</a:t>
                      </a:r>
                      <a:r>
                        <a:rPr kumimoji="0" lang="en-US" sz="1400" b="0" i="0" u="none" strike="noStrike" cap="none" normalizeH="0" baseline="0" dirty="0" smtClean="0">
                          <a:ln>
                            <a:noFill/>
                          </a:ln>
                          <a:solidFill>
                            <a:schemeClr val="tx1"/>
                          </a:solidFill>
                          <a:effectLst/>
                          <a:latin typeface="Tahoma" pitchFamily="34" charset="0"/>
                          <a:cs typeface="Tahoma" pitchFamily="34" charset="0"/>
                        </a:rPr>
                        <a:t>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Tahoma" pitchFamily="34" charset="0"/>
                          <a:cs typeface="Tahoma" pitchFamily="34" charset="0"/>
                        </a:rPr>
                        <a:t>(Relenza)</a:t>
                      </a: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Tahoma" pitchFamily="34" charset="0"/>
                        <a:cs typeface="Tahoma" pitchFamily="34" charset="0"/>
                      </a:endParaRP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31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fa-IR" sz="1200" b="0" i="0" u="none" strike="noStrike" cap="none" normalizeH="0" baseline="0" smtClean="0">
                          <a:ln>
                            <a:noFill/>
                          </a:ln>
                          <a:solidFill>
                            <a:schemeClr val="tx1"/>
                          </a:solidFill>
                          <a:effectLst/>
                          <a:latin typeface="Tahoma" pitchFamily="34" charset="0"/>
                          <a:cs typeface="Tahoma" pitchFamily="34" charset="0"/>
                        </a:rPr>
                        <a:t>درمان</a:t>
                      </a:r>
                      <a:endParaRPr kumimoji="0" lang="en-US" sz="1200" b="0" i="0" u="none" strike="noStrike" cap="none" normalizeH="0" baseline="0" smtClean="0">
                        <a:ln>
                          <a:noFill/>
                        </a:ln>
                        <a:solidFill>
                          <a:schemeClr val="tx1"/>
                        </a:solidFill>
                        <a:effectLst/>
                        <a:latin typeface="Tahoma" pitchFamily="34" charset="0"/>
                        <a:cs typeface="Tahoma" pitchFamily="34"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fa-IR" sz="1200" b="0" i="0" u="none" strike="noStrike" cap="none" normalizeH="0" baseline="0" smtClean="0">
                          <a:ln>
                            <a:noFill/>
                          </a:ln>
                          <a:solidFill>
                            <a:schemeClr val="tx1"/>
                          </a:solidFill>
                          <a:effectLst/>
                          <a:latin typeface="Tahoma" pitchFamily="34" charset="0"/>
                          <a:cs typeface="Tahoma" pitchFamily="34" charset="0"/>
                        </a:rPr>
                        <a:t>پیشگیری</a:t>
                      </a:r>
                      <a:endParaRPr kumimoji="0" lang="en-US" sz="1200" b="0" i="0" u="none" strike="noStrike" cap="none" normalizeH="0" baseline="0" smtClean="0">
                        <a:ln>
                          <a:noFill/>
                        </a:ln>
                        <a:solidFill>
                          <a:schemeClr val="tx1"/>
                        </a:solidFill>
                        <a:effectLst/>
                        <a:latin typeface="Tahoma" pitchFamily="34" charset="0"/>
                        <a:cs typeface="Tahoma" pitchFamily="34"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fa-IR" sz="1200" b="0" i="0" u="none" strike="noStrike" cap="none" normalizeH="0" baseline="0" smtClean="0">
                          <a:ln>
                            <a:noFill/>
                          </a:ln>
                          <a:solidFill>
                            <a:schemeClr val="tx1"/>
                          </a:solidFill>
                          <a:effectLst/>
                          <a:latin typeface="Tahoma" pitchFamily="34" charset="0"/>
                          <a:cs typeface="Tahoma" pitchFamily="34" charset="0"/>
                        </a:rPr>
                        <a:t>درمان</a:t>
                      </a:r>
                      <a:endParaRPr kumimoji="0" lang="en-US" sz="1200" b="0" i="0" u="none" strike="noStrike" cap="none" normalizeH="0" baseline="0" smtClean="0">
                        <a:ln>
                          <a:noFill/>
                        </a:ln>
                        <a:solidFill>
                          <a:schemeClr val="tx1"/>
                        </a:solidFill>
                        <a:effectLst/>
                        <a:latin typeface="Tahoma" pitchFamily="34" charset="0"/>
                        <a:cs typeface="Tahoma" pitchFamily="34"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fa-IR" sz="1200" b="0" i="0" u="none" strike="noStrike" cap="none" normalizeH="0" baseline="0" smtClean="0">
                          <a:ln>
                            <a:noFill/>
                          </a:ln>
                          <a:solidFill>
                            <a:schemeClr val="tx1"/>
                          </a:solidFill>
                          <a:effectLst/>
                          <a:latin typeface="Tahoma" pitchFamily="34" charset="0"/>
                          <a:cs typeface="Tahoma" pitchFamily="34" charset="0"/>
                        </a:rPr>
                        <a:t>پیشگیری</a:t>
                      </a:r>
                      <a:endParaRPr kumimoji="0" lang="en-US" sz="1200" b="0" i="0" u="none" strike="noStrike" cap="none" normalizeH="0" baseline="0" smtClean="0">
                        <a:ln>
                          <a:noFill/>
                        </a:ln>
                        <a:solidFill>
                          <a:schemeClr val="tx1"/>
                        </a:solidFill>
                        <a:effectLst/>
                        <a:latin typeface="Tahoma" pitchFamily="34" charset="0"/>
                        <a:cs typeface="Tahoma" pitchFamily="34"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Tahoma" pitchFamily="34" charset="0"/>
                        <a:cs typeface="Tahoma" pitchFamily="34" charset="0"/>
                      </a:endParaRP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0217">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fa-IR" sz="1200" b="0" i="0" u="none" strike="noStrike" cap="none" normalizeH="0" baseline="0" smtClean="0">
                          <a:ln>
                            <a:noFill/>
                          </a:ln>
                          <a:solidFill>
                            <a:srgbClr val="000000"/>
                          </a:solidFill>
                          <a:effectLst/>
                          <a:latin typeface="Tahoma" pitchFamily="34" charset="0"/>
                          <a:cs typeface="Tahoma" pitchFamily="34" charset="0"/>
                        </a:rPr>
                        <a:t>کپسول 75 میلی گرمی 2 بار در روز,برای 5 روز</a:t>
                      </a:r>
                      <a:endParaRPr kumimoji="0" lang="en-US" sz="1200" b="0" i="0" u="none" strike="noStrike" cap="none" normalizeH="0" baseline="0" smtClean="0">
                        <a:ln>
                          <a:noFill/>
                        </a:ln>
                        <a:solidFill>
                          <a:srgbClr val="000000"/>
                        </a:solidFill>
                        <a:effectLst/>
                        <a:latin typeface="Tahoma" pitchFamily="34" charset="0"/>
                        <a:cs typeface="Tahoma" pitchFamily="34"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fa-IR" sz="1200" b="0" i="0" u="none" strike="noStrike" cap="none" normalizeH="0" baseline="0" smtClean="0">
                          <a:ln>
                            <a:noFill/>
                          </a:ln>
                          <a:solidFill>
                            <a:srgbClr val="000000"/>
                          </a:solidFill>
                          <a:effectLst/>
                          <a:latin typeface="Tahoma" pitchFamily="34" charset="0"/>
                          <a:cs typeface="Tahoma" pitchFamily="34" charset="0"/>
                        </a:rPr>
                        <a:t>کپسول 75 میلی گرمی یک بار در روز</a:t>
                      </a:r>
                      <a:endParaRPr kumimoji="0" lang="en-US" sz="1200" b="0" i="0" u="none" strike="noStrike" cap="none" normalizeH="0" baseline="0" smtClean="0">
                        <a:ln>
                          <a:noFill/>
                        </a:ln>
                        <a:solidFill>
                          <a:srgbClr val="000000"/>
                        </a:solidFill>
                        <a:effectLst/>
                        <a:latin typeface="Tahoma" pitchFamily="34" charset="0"/>
                        <a:cs typeface="Tahoma" pitchFamily="34"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fa-IR" sz="1200" b="0" i="0" u="none" strike="noStrike" cap="none" normalizeH="0" baseline="0" smtClean="0">
                          <a:ln>
                            <a:noFill/>
                          </a:ln>
                          <a:solidFill>
                            <a:srgbClr val="000000"/>
                          </a:solidFill>
                          <a:effectLst/>
                          <a:latin typeface="Tahoma" pitchFamily="34" charset="0"/>
                          <a:cs typeface="Tahoma" pitchFamily="34" charset="0"/>
                        </a:rPr>
                        <a:t>دو استنشاق 5 میلی گرمی 2بار در روز</a:t>
                      </a:r>
                      <a:endParaRPr kumimoji="0" lang="en-US" sz="1200" b="0" i="0" u="none" strike="noStrike" cap="none" normalizeH="0" baseline="0" smtClean="0">
                        <a:ln>
                          <a:noFill/>
                        </a:ln>
                        <a:solidFill>
                          <a:srgbClr val="000000"/>
                        </a:solidFill>
                        <a:effectLst/>
                        <a:latin typeface="Tahoma" pitchFamily="34" charset="0"/>
                        <a:cs typeface="Tahoma" pitchFamily="34"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fa-IR" sz="1200" b="0" i="0" u="none" strike="noStrike" cap="none" normalizeH="0" baseline="0" smtClean="0">
                          <a:ln>
                            <a:noFill/>
                          </a:ln>
                          <a:solidFill>
                            <a:srgbClr val="000000"/>
                          </a:solidFill>
                          <a:effectLst/>
                          <a:latin typeface="Tahoma" pitchFamily="34" charset="0"/>
                          <a:cs typeface="Tahoma" pitchFamily="34" charset="0"/>
                        </a:rPr>
                        <a:t>دو استنشاق 5 میلی گرمی </a:t>
                      </a:r>
                      <a:r>
                        <a:rPr kumimoji="0" lang="en-US" sz="1200" b="0" i="0" u="none" strike="noStrike" cap="none" normalizeH="0" baseline="0" smtClean="0">
                          <a:ln>
                            <a:noFill/>
                          </a:ln>
                          <a:solidFill>
                            <a:srgbClr val="000000"/>
                          </a:solidFill>
                          <a:effectLst/>
                          <a:latin typeface="Tahoma" pitchFamily="34" charset="0"/>
                          <a:cs typeface="Tahoma" pitchFamily="34" charset="0"/>
                        </a:rPr>
                        <a:t>1</a:t>
                      </a:r>
                      <a:r>
                        <a:rPr kumimoji="0" lang="fa-IR" sz="1200" b="0" i="0" u="none" strike="noStrike" cap="none" normalizeH="0" baseline="0" smtClean="0">
                          <a:ln>
                            <a:noFill/>
                          </a:ln>
                          <a:solidFill>
                            <a:srgbClr val="000000"/>
                          </a:solidFill>
                          <a:effectLst/>
                          <a:latin typeface="Tahoma" pitchFamily="34" charset="0"/>
                          <a:cs typeface="Tahoma" pitchFamily="34" charset="0"/>
                        </a:rPr>
                        <a:t>بار در روز</a:t>
                      </a:r>
                      <a:endParaRPr kumimoji="0" lang="en-US" sz="1200" b="0" i="0" u="none" strike="noStrike" cap="none" normalizeH="0" baseline="0" smtClean="0">
                        <a:ln>
                          <a:noFill/>
                        </a:ln>
                        <a:solidFill>
                          <a:srgbClr val="000000"/>
                        </a:solidFill>
                        <a:effectLst/>
                        <a:latin typeface="Tahoma" pitchFamily="34" charset="0"/>
                        <a:cs typeface="Tahoma" pitchFamily="34"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fa-IR" sz="2000" b="1" i="0" u="none" strike="noStrike" cap="none" normalizeH="0" baseline="0" smtClean="0">
                          <a:ln>
                            <a:noFill/>
                          </a:ln>
                          <a:solidFill>
                            <a:srgbClr val="000000"/>
                          </a:solidFill>
                          <a:effectLst/>
                          <a:latin typeface="Tahoma" pitchFamily="34" charset="0"/>
                          <a:cs typeface="Tahoma" pitchFamily="34" charset="0"/>
                        </a:rPr>
                        <a:t>بالغین</a:t>
                      </a:r>
                      <a:endParaRPr kumimoji="0" lang="en-US" sz="2000" b="1" i="0" u="none" strike="noStrike" cap="none" normalizeH="0" baseline="0" smtClean="0">
                        <a:ln>
                          <a:noFill/>
                        </a:ln>
                        <a:solidFill>
                          <a:srgbClr val="000000"/>
                        </a:solidFill>
                        <a:effectLst/>
                        <a:latin typeface="Tahoma" pitchFamily="34" charset="0"/>
                        <a:cs typeface="Tahoma" pitchFamily="34" charset="0"/>
                      </a:endParaRP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46100">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fa-IR" sz="1200" b="0" i="0" u="none" strike="noStrike" cap="none" normalizeH="0" baseline="0" smtClean="0">
                          <a:ln>
                            <a:noFill/>
                          </a:ln>
                          <a:solidFill>
                            <a:srgbClr val="000000"/>
                          </a:solidFill>
                          <a:effectLst/>
                          <a:latin typeface="Tahoma" pitchFamily="34" charset="0"/>
                          <a:cs typeface="Tahoma" pitchFamily="34" charset="0"/>
                        </a:rPr>
                        <a:t>وزن 15 کیلوگرم و کمتر: 60 میلی گرم منقسم در دو دوز </a:t>
                      </a:r>
                      <a:endParaRPr kumimoji="0" lang="en-US" sz="1200" b="0" i="0" u="none" strike="noStrike" cap="none" normalizeH="0" baseline="0" smtClean="0">
                        <a:ln>
                          <a:noFill/>
                        </a:ln>
                        <a:solidFill>
                          <a:srgbClr val="000000"/>
                        </a:solidFill>
                        <a:effectLst/>
                        <a:latin typeface="Tahoma" pitchFamily="34" charset="0"/>
                        <a:cs typeface="Tahoma" pitchFamily="34"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fa-IR" sz="1200" b="0" i="0" u="none" strike="noStrike" cap="none" normalizeH="0" baseline="0" dirty="0" smtClean="0">
                          <a:ln>
                            <a:noFill/>
                          </a:ln>
                          <a:solidFill>
                            <a:srgbClr val="000000"/>
                          </a:solidFill>
                          <a:effectLst/>
                          <a:latin typeface="Tahoma" pitchFamily="34" charset="0"/>
                          <a:cs typeface="Tahoma" pitchFamily="34" charset="0"/>
                        </a:rPr>
                        <a:t>30 میلی گرم یک بار در روز</a:t>
                      </a:r>
                      <a:endParaRPr kumimoji="0" lang="en-US" sz="1200" b="0" i="0" u="none" strike="noStrike" cap="none" normalizeH="0" baseline="0" dirty="0" smtClean="0">
                        <a:ln>
                          <a:noFill/>
                        </a:ln>
                        <a:solidFill>
                          <a:srgbClr val="000000"/>
                        </a:solidFill>
                        <a:effectLst/>
                        <a:latin typeface="Tahoma" pitchFamily="34" charset="0"/>
                        <a:cs typeface="Tahoma" pitchFamily="34"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4">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fa-IR" sz="1200" b="0" i="0" u="none" strike="noStrike" cap="none" normalizeH="0" baseline="0" smtClean="0">
                          <a:ln>
                            <a:noFill/>
                          </a:ln>
                          <a:solidFill>
                            <a:srgbClr val="000000"/>
                          </a:solidFill>
                          <a:effectLst/>
                          <a:latin typeface="Tahoma" pitchFamily="34" charset="0"/>
                          <a:cs typeface="Tahoma" pitchFamily="34" charset="0"/>
                        </a:rPr>
                        <a:t>دو استنشاق 5 میلی گرمی 2بار در روز (سن </a:t>
                      </a:r>
                      <a:r>
                        <a:rPr kumimoji="0" lang="fa-IR" sz="1600" b="0" i="0" u="none" strike="noStrike" cap="none" normalizeH="0" baseline="0" smtClean="0">
                          <a:ln>
                            <a:noFill/>
                          </a:ln>
                          <a:solidFill>
                            <a:srgbClr val="CC0000"/>
                          </a:solidFill>
                          <a:effectLst/>
                          <a:latin typeface="Tahoma" pitchFamily="34" charset="0"/>
                          <a:cs typeface="Tahoma" pitchFamily="34" charset="0"/>
                        </a:rPr>
                        <a:t>7 سال و بیشتر)</a:t>
                      </a:r>
                      <a:endParaRPr kumimoji="0" lang="en-US" sz="1600" b="0" i="0" u="none" strike="noStrike" cap="none" normalizeH="0" baseline="0" smtClean="0">
                        <a:ln>
                          <a:noFill/>
                        </a:ln>
                        <a:solidFill>
                          <a:srgbClr val="CC0000"/>
                        </a:solidFill>
                        <a:effectLst/>
                        <a:latin typeface="Tahoma" pitchFamily="34" charset="0"/>
                        <a:cs typeface="Tahoma" pitchFamily="34"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4">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fa-IR" sz="1200" b="0" i="0" u="none" strike="noStrike" cap="none" normalizeH="0" baseline="0" smtClean="0">
                          <a:ln>
                            <a:noFill/>
                          </a:ln>
                          <a:solidFill>
                            <a:srgbClr val="000000"/>
                          </a:solidFill>
                          <a:effectLst/>
                          <a:latin typeface="Tahoma" pitchFamily="34" charset="0"/>
                          <a:cs typeface="Tahoma" pitchFamily="34" charset="0"/>
                        </a:rPr>
                        <a:t>دو استنشاق 5 میلی گرمی یک بار در روز(سن 5 سال و بیشتر)</a:t>
                      </a:r>
                      <a:endParaRPr kumimoji="0" lang="en-US" sz="1200" b="0" i="0" u="none" strike="noStrike" cap="none" normalizeH="0" baseline="0" smtClean="0">
                        <a:ln>
                          <a:noFill/>
                        </a:ln>
                        <a:solidFill>
                          <a:srgbClr val="000000"/>
                        </a:solidFill>
                        <a:effectLst/>
                        <a:latin typeface="Tahoma" pitchFamily="34" charset="0"/>
                        <a:cs typeface="Tahoma" pitchFamily="34"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4">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fa-IR" sz="2000" b="1" i="0" u="none" strike="noStrike" cap="none" normalizeH="0" baseline="0" smtClean="0">
                          <a:ln>
                            <a:noFill/>
                          </a:ln>
                          <a:solidFill>
                            <a:srgbClr val="000000"/>
                          </a:solidFill>
                          <a:effectLst/>
                          <a:latin typeface="Tahoma" pitchFamily="34" charset="0"/>
                          <a:cs typeface="Tahoma" pitchFamily="34" charset="0"/>
                        </a:rPr>
                        <a:t>اطفال</a:t>
                      </a:r>
                      <a:endParaRPr kumimoji="0" lang="en-US" sz="2000" b="1" i="0" u="none" strike="noStrike" cap="none" normalizeH="0" baseline="0" smtClean="0">
                        <a:ln>
                          <a:noFill/>
                        </a:ln>
                        <a:solidFill>
                          <a:srgbClr val="000000"/>
                        </a:solidFill>
                        <a:effectLst/>
                        <a:latin typeface="Tahoma" pitchFamily="34" charset="0"/>
                        <a:cs typeface="Tahoma" pitchFamily="34" charset="0"/>
                      </a:endParaRP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746100">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fa-IR" sz="1200" b="0" i="0" u="none" strike="noStrike" cap="none" normalizeH="0" baseline="0" smtClean="0">
                          <a:ln>
                            <a:noFill/>
                          </a:ln>
                          <a:solidFill>
                            <a:srgbClr val="000000"/>
                          </a:solidFill>
                          <a:effectLst/>
                          <a:latin typeface="Tahoma" pitchFamily="34" charset="0"/>
                          <a:cs typeface="Tahoma" pitchFamily="34" charset="0"/>
                        </a:rPr>
                        <a:t>وزن 23-15 کیلوگرم : 90 میلی گرم منقسم در دو دوز </a:t>
                      </a:r>
                      <a:endParaRPr kumimoji="0" lang="en-US" sz="1200" b="0" i="0" u="none" strike="noStrike" cap="none" normalizeH="0" baseline="0" smtClean="0">
                        <a:ln>
                          <a:noFill/>
                        </a:ln>
                        <a:solidFill>
                          <a:srgbClr val="000000"/>
                        </a:solidFill>
                        <a:effectLst/>
                        <a:latin typeface="Tahoma" pitchFamily="34" charset="0"/>
                        <a:cs typeface="Tahoma" pitchFamily="34"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fa-IR" sz="1200" b="0" i="0" u="none" strike="noStrike" cap="none" normalizeH="0" baseline="0" smtClean="0">
                          <a:ln>
                            <a:noFill/>
                          </a:ln>
                          <a:solidFill>
                            <a:srgbClr val="000000"/>
                          </a:solidFill>
                          <a:effectLst/>
                          <a:latin typeface="Tahoma" pitchFamily="34" charset="0"/>
                          <a:cs typeface="Tahoma" pitchFamily="34" charset="0"/>
                        </a:rPr>
                        <a:t>45 میلی گرم یک بار در روز</a:t>
                      </a:r>
                      <a:endParaRPr kumimoji="0" lang="en-US" sz="1200" b="0" i="0" u="none" strike="noStrike" cap="none" normalizeH="0" baseline="0" smtClean="0">
                        <a:ln>
                          <a:noFill/>
                        </a:ln>
                        <a:solidFill>
                          <a:srgbClr val="000000"/>
                        </a:solidFill>
                        <a:effectLst/>
                        <a:latin typeface="Tahoma" pitchFamily="34" charset="0"/>
                        <a:cs typeface="Tahoma" pitchFamily="34"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r>
              <a:tr h="746100">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fa-IR" sz="1200" b="0" i="0" u="none" strike="noStrike" cap="none" normalizeH="0" baseline="0" smtClean="0">
                          <a:ln>
                            <a:noFill/>
                          </a:ln>
                          <a:solidFill>
                            <a:srgbClr val="000000"/>
                          </a:solidFill>
                          <a:effectLst/>
                          <a:latin typeface="Tahoma" pitchFamily="34" charset="0"/>
                          <a:cs typeface="Tahoma" pitchFamily="34" charset="0"/>
                        </a:rPr>
                        <a:t>وزن 24-40 کیلوگرم : 120 میلی گرم منقسم در دو دوز </a:t>
                      </a:r>
                      <a:endParaRPr kumimoji="0" lang="en-US" sz="1200" b="0" i="0" u="none" strike="noStrike" cap="none" normalizeH="0" baseline="0" smtClean="0">
                        <a:ln>
                          <a:noFill/>
                        </a:ln>
                        <a:solidFill>
                          <a:srgbClr val="000000"/>
                        </a:solidFill>
                        <a:effectLst/>
                        <a:latin typeface="Tahoma" pitchFamily="34" charset="0"/>
                        <a:cs typeface="Tahoma" pitchFamily="34"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fa-IR" sz="1200" b="0" i="0" u="none" strike="noStrike" cap="none" normalizeH="0" baseline="0" smtClean="0">
                          <a:ln>
                            <a:noFill/>
                          </a:ln>
                          <a:solidFill>
                            <a:srgbClr val="000000"/>
                          </a:solidFill>
                          <a:effectLst/>
                          <a:latin typeface="Tahoma" pitchFamily="34" charset="0"/>
                          <a:cs typeface="Tahoma" pitchFamily="34" charset="0"/>
                        </a:rPr>
                        <a:t>60 میلی گرم یک بار در روز</a:t>
                      </a:r>
                      <a:endParaRPr kumimoji="0" lang="en-US" sz="1200" b="0" i="0" u="none" strike="noStrike" cap="none" normalizeH="0" baseline="0" smtClean="0">
                        <a:ln>
                          <a:noFill/>
                        </a:ln>
                        <a:solidFill>
                          <a:srgbClr val="000000"/>
                        </a:solidFill>
                        <a:effectLst/>
                        <a:latin typeface="Tahoma" pitchFamily="34" charset="0"/>
                        <a:cs typeface="Tahoma" pitchFamily="34" charset="0"/>
                      </a:endParaRPr>
                    </a:p>
                    <a:p>
                      <a:pPr marL="0" marR="0" lvl="0" indent="0" algn="r" defTabSz="914400" rtl="1"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smtClean="0">
                        <a:ln>
                          <a:noFill/>
                        </a:ln>
                        <a:solidFill>
                          <a:srgbClr val="000000"/>
                        </a:solidFill>
                        <a:effectLst/>
                        <a:latin typeface="Tahoma" pitchFamily="34" charset="0"/>
                        <a:cs typeface="Tahoma" pitchFamily="34"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r>
              <a:tr h="746100">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fa-IR" sz="1200" b="0" i="0" u="none" strike="noStrike" cap="none" normalizeH="0" baseline="0" smtClean="0">
                          <a:ln>
                            <a:noFill/>
                          </a:ln>
                          <a:solidFill>
                            <a:srgbClr val="000000"/>
                          </a:solidFill>
                          <a:effectLst/>
                          <a:latin typeface="Tahoma" pitchFamily="34" charset="0"/>
                          <a:cs typeface="Tahoma" pitchFamily="34" charset="0"/>
                        </a:rPr>
                        <a:t>وزن 40 کیلوگرم </a:t>
                      </a:r>
                      <a:r>
                        <a:rPr kumimoji="0" lang="en-US" sz="1200" b="0" i="0" u="none" strike="noStrike" cap="none" normalizeH="0" baseline="0" smtClean="0">
                          <a:ln>
                            <a:noFill/>
                          </a:ln>
                          <a:solidFill>
                            <a:srgbClr val="000000"/>
                          </a:solidFill>
                          <a:effectLst/>
                          <a:latin typeface="Tahoma" pitchFamily="34" charset="0"/>
                          <a:cs typeface="Tahoma" pitchFamily="34" charset="0"/>
                        </a:rPr>
                        <a:t> &gt;</a:t>
                      </a:r>
                      <a:r>
                        <a:rPr kumimoji="0" lang="fa-IR" sz="1200" b="0" i="0" u="none" strike="noStrike" cap="none" normalizeH="0" baseline="0" smtClean="0">
                          <a:ln>
                            <a:noFill/>
                          </a:ln>
                          <a:solidFill>
                            <a:srgbClr val="000000"/>
                          </a:solidFill>
                          <a:effectLst/>
                          <a:latin typeface="Tahoma" pitchFamily="34" charset="0"/>
                          <a:cs typeface="Tahoma" pitchFamily="34" charset="0"/>
                        </a:rPr>
                        <a:t>:</a:t>
                      </a:r>
                      <a:r>
                        <a:rPr kumimoji="0" lang="en-US" sz="1200" b="0" i="0" u="none" strike="noStrike" cap="none" normalizeH="0" baseline="0" smtClean="0">
                          <a:ln>
                            <a:noFill/>
                          </a:ln>
                          <a:solidFill>
                            <a:srgbClr val="000000"/>
                          </a:solidFill>
                          <a:effectLst/>
                          <a:latin typeface="Tahoma" pitchFamily="34" charset="0"/>
                          <a:cs typeface="Tahoma" pitchFamily="34" charset="0"/>
                        </a:rPr>
                        <a:t> </a:t>
                      </a:r>
                      <a:r>
                        <a:rPr kumimoji="0" lang="fa-IR" sz="1200" b="0" i="0" u="none" strike="noStrike" cap="none" normalizeH="0" baseline="0" smtClean="0">
                          <a:ln>
                            <a:noFill/>
                          </a:ln>
                          <a:solidFill>
                            <a:srgbClr val="000000"/>
                          </a:solidFill>
                          <a:effectLst/>
                          <a:latin typeface="Tahoma" pitchFamily="34" charset="0"/>
                          <a:cs typeface="Tahoma" pitchFamily="34" charset="0"/>
                        </a:rPr>
                        <a:t> 150 میلی گرم منقسم در دو دوز </a:t>
                      </a:r>
                      <a:endParaRPr kumimoji="0" lang="en-US" sz="1200" b="0" i="0" u="none" strike="noStrike" cap="none" normalizeH="0" baseline="0" smtClean="0">
                        <a:ln>
                          <a:noFill/>
                        </a:ln>
                        <a:solidFill>
                          <a:srgbClr val="000000"/>
                        </a:solidFill>
                        <a:effectLst/>
                        <a:latin typeface="Tahoma" pitchFamily="34" charset="0"/>
                        <a:cs typeface="Tahoma" pitchFamily="34"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fa-IR" sz="1200" b="0" i="0" u="none" strike="noStrike" cap="none" normalizeH="0" baseline="0" smtClean="0">
                          <a:ln>
                            <a:noFill/>
                          </a:ln>
                          <a:solidFill>
                            <a:srgbClr val="000000"/>
                          </a:solidFill>
                          <a:effectLst/>
                          <a:latin typeface="Tahoma" pitchFamily="34" charset="0"/>
                          <a:cs typeface="Tahoma" pitchFamily="34" charset="0"/>
                        </a:rPr>
                        <a:t>75 میلی گرم یک بار در روز</a:t>
                      </a:r>
                      <a:endParaRPr kumimoji="0" lang="en-US" sz="1200" b="0" i="0" u="none" strike="noStrike" cap="none" normalizeH="0" baseline="0" smtClean="0">
                        <a:ln>
                          <a:noFill/>
                        </a:ln>
                        <a:solidFill>
                          <a:srgbClr val="000000"/>
                        </a:solidFill>
                        <a:effectLst/>
                        <a:latin typeface="Tahoma" pitchFamily="34" charset="0"/>
                        <a:cs typeface="Tahoma" pitchFamily="34" charset="0"/>
                      </a:endParaRPr>
                    </a:p>
                    <a:p>
                      <a:pPr marL="0" marR="0" lvl="0" indent="0" algn="r" defTabSz="914400" rtl="1"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smtClean="0">
                        <a:ln>
                          <a:noFill/>
                        </a:ln>
                        <a:solidFill>
                          <a:srgbClr val="000000"/>
                        </a:solidFill>
                        <a:effectLst/>
                        <a:latin typeface="Tahoma" pitchFamily="34" charset="0"/>
                        <a:cs typeface="Tahoma" pitchFamily="34"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r>
            </a:tbl>
          </a:graphicData>
        </a:graphic>
      </p:graphicFrame>
      <p:sp>
        <p:nvSpPr>
          <p:cNvPr id="56362" name="Text Box 4"/>
          <p:cNvSpPr txBox="1">
            <a:spLocks noChangeArrowheads="1"/>
          </p:cNvSpPr>
          <p:nvPr/>
        </p:nvSpPr>
        <p:spPr bwMode="auto">
          <a:xfrm>
            <a:off x="8012113" y="6583363"/>
            <a:ext cx="11318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algn="r" rtl="1"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algn="r" rtl="1"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algn="r" rtl="1"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algn="r" rtl="1" eaLnBrk="0" fontAlgn="base" hangingPunct="0">
              <a:spcBef>
                <a:spcPct val="0"/>
              </a:spcBef>
              <a:spcAft>
                <a:spcPct val="0"/>
              </a:spcAft>
              <a:defRPr sz="2400" b="1">
                <a:solidFill>
                  <a:schemeClr val="tx1"/>
                </a:solidFill>
                <a:latin typeface="Arial" pitchFamily="34" charset="0"/>
                <a:cs typeface="Arial" pitchFamily="34" charset="0"/>
              </a:defRPr>
            </a:lvl9pPr>
          </a:lstStyle>
          <a:p>
            <a:pPr eaLnBrk="1" hangingPunct="1"/>
            <a:r>
              <a:rPr lang="en-US" sz="1200"/>
              <a:t>Source: CDC</a:t>
            </a:r>
          </a:p>
        </p:txBody>
      </p:sp>
      <p:sp>
        <p:nvSpPr>
          <p:cNvPr id="56363" name="Text Box 166"/>
          <p:cNvSpPr txBox="1">
            <a:spLocks noChangeArrowheads="1"/>
          </p:cNvSpPr>
          <p:nvPr/>
        </p:nvSpPr>
        <p:spPr bwMode="auto">
          <a:xfrm>
            <a:off x="327025" y="5630863"/>
            <a:ext cx="88169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algn="r" rtl="1"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algn="r" rtl="1"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algn="r" rtl="1"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algn="r" rtl="1" eaLnBrk="0" fontAlgn="base" hangingPunct="0">
              <a:spcBef>
                <a:spcPct val="0"/>
              </a:spcBef>
              <a:spcAft>
                <a:spcPct val="0"/>
              </a:spcAft>
              <a:defRPr sz="2400" b="1">
                <a:solidFill>
                  <a:schemeClr val="tx1"/>
                </a:solidFill>
                <a:latin typeface="Arial" pitchFamily="34" charset="0"/>
                <a:cs typeface="Arial" pitchFamily="34" charset="0"/>
              </a:defRPr>
            </a:lvl9pPr>
          </a:lstStyle>
          <a:p>
            <a:pPr eaLnBrk="1" hangingPunct="1"/>
            <a:endParaRPr lang="fa-IR" sz="700"/>
          </a:p>
        </p:txBody>
      </p:sp>
      <p:sp>
        <p:nvSpPr>
          <p:cNvPr id="56364" name="TextBox 6"/>
          <p:cNvSpPr txBox="1">
            <a:spLocks noChangeArrowheads="1"/>
          </p:cNvSpPr>
          <p:nvPr/>
        </p:nvSpPr>
        <p:spPr bwMode="auto">
          <a:xfrm>
            <a:off x="276225" y="5475288"/>
            <a:ext cx="86868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algn="r" rtl="1"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algn="r" rtl="1"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algn="r" rtl="1"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algn="r" rtl="1" eaLnBrk="0" fontAlgn="base" hangingPunct="0">
              <a:spcBef>
                <a:spcPct val="0"/>
              </a:spcBef>
              <a:spcAft>
                <a:spcPct val="0"/>
              </a:spcAft>
              <a:defRPr sz="2400" b="1">
                <a:solidFill>
                  <a:schemeClr val="tx1"/>
                </a:solidFill>
                <a:latin typeface="Arial" pitchFamily="34" charset="0"/>
                <a:cs typeface="Arial" pitchFamily="34" charset="0"/>
              </a:defRPr>
            </a:lvl9pPr>
          </a:lstStyle>
          <a:p>
            <a:pPr algn="r" rtl="1" eaLnBrk="1" hangingPunct="1">
              <a:buFont typeface="Arial" pitchFamily="34" charset="0"/>
              <a:buChar char="•"/>
            </a:pPr>
            <a:r>
              <a:rPr lang="fa-IR" sz="1200" b="0" dirty="0">
                <a:latin typeface="Tahoma" pitchFamily="34" charset="0"/>
                <a:cs typeface="Tahoma" pitchFamily="34" charset="0"/>
              </a:rPr>
              <a:t>دوزهای پیشنهادی درمان برای اطفال کمتر از 1 سال با استفاده از </a:t>
            </a:r>
            <a:r>
              <a:rPr lang="en-US" sz="1200" b="0" dirty="0">
                <a:latin typeface="Tahoma" pitchFamily="34" charset="0"/>
                <a:cs typeface="Tahoma" pitchFamily="34" charset="0"/>
              </a:rPr>
              <a:t>:</a:t>
            </a:r>
            <a:r>
              <a:rPr lang="en-US" sz="1200" b="0" dirty="0" err="1">
                <a:latin typeface="Tahoma" pitchFamily="34" charset="0"/>
                <a:cs typeface="Tahoma" pitchFamily="34" charset="0"/>
              </a:rPr>
              <a:t>oseltamivir</a:t>
            </a:r>
            <a:r>
              <a:rPr lang="en-US" sz="1200" b="0" dirty="0">
                <a:latin typeface="Tahoma" pitchFamily="34" charset="0"/>
                <a:cs typeface="Tahoma" pitchFamily="34" charset="0"/>
              </a:rPr>
              <a:t> </a:t>
            </a:r>
            <a:r>
              <a:rPr lang="fa-IR" sz="1200" b="0" dirty="0">
                <a:latin typeface="Tahoma" pitchFamily="34" charset="0"/>
                <a:cs typeface="Tahoma" pitchFamily="34" charset="0"/>
              </a:rPr>
              <a:t> دوز درمانی پیشنهادی برای 5 روز. &lt;3 ماه :12 میلی گرم 2 بار در روز,</a:t>
            </a:r>
          </a:p>
          <a:p>
            <a:pPr algn="r" rtl="1" eaLnBrk="1" hangingPunct="1"/>
            <a:r>
              <a:rPr lang="fa-IR" sz="1200" b="0" dirty="0">
                <a:latin typeface="Tahoma" pitchFamily="34" charset="0"/>
                <a:cs typeface="Tahoma" pitchFamily="34" charset="0"/>
              </a:rPr>
              <a:t>3-5 ماه :20 میلی گرم 2 بار در روز, 6-11 ماه :25 میلی گرم 2 بار در روز</a:t>
            </a:r>
          </a:p>
          <a:p>
            <a:pPr algn="r" rtl="1" eaLnBrk="1" hangingPunct="1"/>
            <a:endParaRPr lang="fa-IR" sz="1200" b="0" dirty="0">
              <a:latin typeface="Tahoma" pitchFamily="34" charset="0"/>
              <a:cs typeface="Tahoma" pitchFamily="34" charset="0"/>
            </a:endParaRPr>
          </a:p>
          <a:p>
            <a:pPr algn="r" rtl="1" eaLnBrk="1" hangingPunct="1">
              <a:buFont typeface="Arial" pitchFamily="34" charset="0"/>
              <a:buChar char="•"/>
            </a:pPr>
            <a:r>
              <a:rPr lang="fa-IR" sz="1200" b="0" dirty="0">
                <a:latin typeface="Tahoma" pitchFamily="34" charset="0"/>
                <a:cs typeface="Tahoma" pitchFamily="34" charset="0"/>
              </a:rPr>
              <a:t>دوزهای پیشنهادی</a:t>
            </a:r>
            <a:r>
              <a:rPr lang="en-US" sz="1200" b="0" dirty="0">
                <a:latin typeface="Tahoma" pitchFamily="34" charset="0"/>
                <a:cs typeface="Tahoma" pitchFamily="34" charset="0"/>
              </a:rPr>
              <a:t> </a:t>
            </a:r>
            <a:r>
              <a:rPr lang="fa-IR" sz="1200" b="0" dirty="0">
                <a:latin typeface="Tahoma" pitchFamily="34" charset="0"/>
                <a:cs typeface="Tahoma" pitchFamily="34" charset="0"/>
              </a:rPr>
              <a:t>جهت پیشگیری برای اطفال کمتر از 1 سال با استفاده از </a:t>
            </a:r>
            <a:r>
              <a:rPr lang="en-US" sz="1200" b="0" dirty="0">
                <a:latin typeface="Tahoma" pitchFamily="34" charset="0"/>
                <a:cs typeface="Tahoma" pitchFamily="34" charset="0"/>
              </a:rPr>
              <a:t>:</a:t>
            </a:r>
            <a:r>
              <a:rPr lang="en-US" sz="1200" b="0" dirty="0" err="1">
                <a:latin typeface="Tahoma" pitchFamily="34" charset="0"/>
                <a:cs typeface="Tahoma" pitchFamily="34" charset="0"/>
              </a:rPr>
              <a:t>oseltamivir</a:t>
            </a:r>
            <a:r>
              <a:rPr lang="en-US" sz="1200" b="0" dirty="0">
                <a:latin typeface="Tahoma" pitchFamily="34" charset="0"/>
                <a:cs typeface="Tahoma" pitchFamily="34" charset="0"/>
              </a:rPr>
              <a:t> </a:t>
            </a:r>
            <a:r>
              <a:rPr lang="fa-IR" sz="1200" b="0" dirty="0">
                <a:latin typeface="Tahoma" pitchFamily="34" charset="0"/>
                <a:cs typeface="Tahoma" pitchFamily="34" charset="0"/>
              </a:rPr>
              <a:t> دوز پیشگیری پیشنهادی برای10 روز. &lt;3 ماه : توصیه نمیشود مگر اینکه شرایط بحرانی ارزیابی شده باشد.3-5 ماه :20 میلی گرم یک بار در روز, 6-11 ماه :25 میلی گرم یک بار در روز</a:t>
            </a:r>
          </a:p>
          <a:p>
            <a:pPr algn="r" rtl="1" eaLnBrk="1" hangingPunct="1"/>
            <a:endParaRPr lang="fa-IR" sz="1200" b="0" dirty="0">
              <a:latin typeface="Tahoma" pitchFamily="34" charset="0"/>
              <a:cs typeface="Tahoma" pitchFamily="34" charset="0"/>
            </a:endParaRPr>
          </a:p>
          <a:p>
            <a:pPr algn="r" rtl="1" eaLnBrk="1" hangingPunct="1"/>
            <a:endParaRPr lang="fa-IR" sz="1200" b="0" dirty="0">
              <a:latin typeface="Tahoma" pitchFamily="34" charset="0"/>
              <a:cs typeface="Tahoma" pitchFamily="34" charset="0"/>
            </a:endParaRPr>
          </a:p>
          <a:p>
            <a:pPr algn="r" rtl="1" eaLnBrk="1" hangingPunct="1"/>
            <a:r>
              <a:rPr lang="fa-IR" sz="1200" b="0" dirty="0">
                <a:latin typeface="Tahoma" pitchFamily="34" charset="0"/>
                <a:cs typeface="Tahoma" pitchFamily="34" charset="0"/>
              </a:rPr>
              <a:t> </a:t>
            </a:r>
          </a:p>
        </p:txBody>
      </p:sp>
    </p:spTree>
    <p:extLst>
      <p:ext uri="{BB962C8B-B14F-4D97-AF65-F5344CB8AC3E}">
        <p14:creationId xmlns:p14="http://schemas.microsoft.com/office/powerpoint/2010/main" val="107447275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a:xfrm>
            <a:off x="0" y="352425"/>
            <a:ext cx="9144000" cy="560388"/>
          </a:xfrm>
        </p:spPr>
        <p:txBody>
          <a:bodyPr/>
          <a:lstStyle/>
          <a:p>
            <a:pPr algn="ctr" rtl="1" eaLnBrk="1" hangingPunct="1"/>
            <a:r>
              <a:rPr lang="fa-IR" sz="2800" dirty="0" smtClean="0">
                <a:latin typeface="Tahoma" pitchFamily="34" charset="0"/>
                <a:cs typeface="Tahoma" pitchFamily="34" charset="0"/>
              </a:rPr>
              <a:t>آنفولانزای خوکی: سایر تدابير احتياطى</a:t>
            </a:r>
            <a:endParaRPr lang="en-US" sz="2800" i="1" dirty="0" smtClean="0">
              <a:latin typeface="Tahoma" pitchFamily="34" charset="0"/>
              <a:cs typeface="Tahoma" pitchFamily="34" charset="0"/>
            </a:endParaRPr>
          </a:p>
        </p:txBody>
      </p:sp>
      <p:sp>
        <p:nvSpPr>
          <p:cNvPr id="57347" name="Rectangle 3"/>
          <p:cNvSpPr>
            <a:spLocks noGrp="1" noChangeArrowheads="1"/>
          </p:cNvSpPr>
          <p:nvPr>
            <p:ph type="body" idx="4294967295"/>
          </p:nvPr>
        </p:nvSpPr>
        <p:spPr>
          <a:xfrm>
            <a:off x="914400" y="1249363"/>
            <a:ext cx="8229600" cy="4525962"/>
          </a:xfrm>
        </p:spPr>
        <p:txBody>
          <a:bodyPr/>
          <a:lstStyle/>
          <a:p>
            <a:pPr algn="r" rtl="1" eaLnBrk="1" hangingPunct="1">
              <a:lnSpc>
                <a:spcPct val="90000"/>
              </a:lnSpc>
            </a:pPr>
            <a:r>
              <a:rPr lang="fa-IR" sz="1800" b="1" dirty="0" smtClean="0">
                <a:latin typeface="Tahoma" pitchFamily="34" charset="0"/>
                <a:cs typeface="Tahoma" pitchFamily="34" charset="0"/>
              </a:rPr>
              <a:t>تعاریف قرنطینه ، ایزولاسیون و فاصله گذاری اجتماعی</a:t>
            </a:r>
            <a:endParaRPr lang="en-US" sz="1800" b="1" dirty="0" smtClean="0">
              <a:latin typeface="Tahoma" pitchFamily="34" charset="0"/>
              <a:cs typeface="Tahoma" pitchFamily="34" charset="0"/>
            </a:endParaRPr>
          </a:p>
          <a:p>
            <a:pPr lvl="1" algn="r" rtl="1" eaLnBrk="1" hangingPunct="1">
              <a:lnSpc>
                <a:spcPct val="90000"/>
              </a:lnSpc>
            </a:pPr>
            <a:endParaRPr lang="fa-IR" sz="1800" dirty="0" smtClean="0">
              <a:latin typeface="Tahoma" pitchFamily="34" charset="0"/>
              <a:cs typeface="Tahoma" pitchFamily="34" charset="0"/>
            </a:endParaRPr>
          </a:p>
          <a:p>
            <a:pPr lvl="1" algn="r" rtl="1" eaLnBrk="1" hangingPunct="1">
              <a:lnSpc>
                <a:spcPct val="90000"/>
              </a:lnSpc>
            </a:pPr>
            <a:r>
              <a:rPr lang="fa-IR" sz="1800" b="1" dirty="0" smtClean="0">
                <a:latin typeface="Tahoma" pitchFamily="34" charset="0"/>
                <a:cs typeface="Tahoma" pitchFamily="34" charset="0"/>
              </a:rPr>
              <a:t>ایزولاسیون</a:t>
            </a:r>
            <a:r>
              <a:rPr lang="en-US" sz="1800" dirty="0" smtClean="0">
                <a:latin typeface="Tahoma" pitchFamily="34" charset="0"/>
                <a:cs typeface="Tahoma" pitchFamily="34" charset="0"/>
              </a:rPr>
              <a:t>: </a:t>
            </a:r>
            <a:r>
              <a:rPr lang="fa-IR" sz="1800" dirty="0" smtClean="0">
                <a:latin typeface="Tahoma" pitchFamily="34" charset="0"/>
                <a:cs typeface="Tahoma" pitchFamily="34" charset="0"/>
              </a:rPr>
              <a:t> جداسازی تنها بیماران علامتدار در خانه یا بیمارستان، جهت جلوگیری از آلوده کردن دیگران</a:t>
            </a:r>
          </a:p>
          <a:p>
            <a:pPr lvl="1" algn="r" rtl="1" eaLnBrk="1" hangingPunct="1">
              <a:lnSpc>
                <a:spcPct val="90000"/>
              </a:lnSpc>
            </a:pPr>
            <a:endParaRPr lang="fa-IR" sz="1800" dirty="0" smtClean="0">
              <a:latin typeface="Tahoma" pitchFamily="34" charset="0"/>
              <a:cs typeface="Tahoma" pitchFamily="34" charset="0"/>
            </a:endParaRPr>
          </a:p>
          <a:p>
            <a:pPr lvl="1" algn="r" rtl="1" eaLnBrk="1" hangingPunct="1">
              <a:lnSpc>
                <a:spcPct val="90000"/>
              </a:lnSpc>
            </a:pPr>
            <a:endParaRPr lang="fa-IR" sz="1800" dirty="0" smtClean="0">
              <a:latin typeface="Tahoma" pitchFamily="34" charset="0"/>
              <a:cs typeface="Tahoma" pitchFamily="34" charset="0"/>
            </a:endParaRPr>
          </a:p>
          <a:p>
            <a:pPr lvl="1" algn="r" rtl="1" eaLnBrk="1" hangingPunct="1">
              <a:lnSpc>
                <a:spcPct val="90000"/>
              </a:lnSpc>
            </a:pPr>
            <a:r>
              <a:rPr lang="fa-IR" sz="1800" b="1" dirty="0" smtClean="0">
                <a:latin typeface="Tahoma" pitchFamily="34" charset="0"/>
                <a:cs typeface="Tahoma" pitchFamily="34" charset="0"/>
              </a:rPr>
              <a:t>قرنطینه</a:t>
            </a:r>
            <a:r>
              <a:rPr lang="fa-IR" sz="1800" dirty="0" smtClean="0">
                <a:latin typeface="Tahoma" pitchFamily="34" charset="0"/>
                <a:cs typeface="Tahoma" pitchFamily="34" charset="0"/>
              </a:rPr>
              <a:t>: جدا کردن افراد بی علامتی که امکان مواجهه آنها با عفونت وجود داشته است، از رفت و آمد در جامعه</a:t>
            </a:r>
          </a:p>
          <a:p>
            <a:pPr lvl="1" algn="r" rtl="1" eaLnBrk="1" hangingPunct="1">
              <a:lnSpc>
                <a:spcPct val="90000"/>
              </a:lnSpc>
            </a:pPr>
            <a:endParaRPr lang="fa-IR" sz="1800" dirty="0" smtClean="0">
              <a:latin typeface="Tahoma" pitchFamily="34" charset="0"/>
              <a:cs typeface="Tahoma" pitchFamily="34" charset="0"/>
            </a:endParaRPr>
          </a:p>
          <a:p>
            <a:pPr lvl="1" algn="r" rtl="1" eaLnBrk="1" hangingPunct="1">
              <a:lnSpc>
                <a:spcPct val="90000"/>
              </a:lnSpc>
            </a:pPr>
            <a:r>
              <a:rPr lang="fa-IR" sz="1800" b="1" dirty="0" smtClean="0">
                <a:latin typeface="Tahoma" pitchFamily="34" charset="0"/>
                <a:cs typeface="Tahoma" pitchFamily="34" charset="0"/>
              </a:rPr>
              <a:t>فاصله گذاری اجتماعی:</a:t>
            </a:r>
            <a:r>
              <a:rPr lang="fa-IR" sz="1800" dirty="0" smtClean="0">
                <a:latin typeface="Tahoma" pitchFamily="34" charset="0"/>
                <a:cs typeface="Tahoma" pitchFamily="34" charset="0"/>
              </a:rPr>
              <a:t> طیفی از تدابیر غیر قرنطینه ای که می توانند به کاهش تماس بین افراد منجر شوند، مانند تعطیل کردن مدارس یا ممنوع کردن اجتماعات بزرگ</a:t>
            </a:r>
            <a:endParaRPr lang="en-US" sz="1800" dirty="0" smtClean="0">
              <a:latin typeface="Tahoma" pitchFamily="34" charset="0"/>
              <a:cs typeface="Tahoma" pitchFamily="34" charset="0"/>
            </a:endParaRPr>
          </a:p>
        </p:txBody>
      </p:sp>
    </p:spTree>
    <p:extLst>
      <p:ext uri="{BB962C8B-B14F-4D97-AF65-F5344CB8AC3E}">
        <p14:creationId xmlns:p14="http://schemas.microsoft.com/office/powerpoint/2010/main" val="132433622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a:xfrm>
            <a:off x="0" y="381000"/>
            <a:ext cx="8229600" cy="533400"/>
          </a:xfrm>
        </p:spPr>
        <p:txBody>
          <a:bodyPr/>
          <a:lstStyle/>
          <a:p>
            <a:pPr algn="ctr" rtl="1" eaLnBrk="1" hangingPunct="1"/>
            <a:r>
              <a:rPr lang="fa-IR" sz="2800" dirty="0" smtClean="0">
                <a:latin typeface="Tahoma" pitchFamily="34" charset="0"/>
                <a:cs typeface="Tahoma" pitchFamily="34" charset="0"/>
              </a:rPr>
              <a:t>آنفولانزای خوکی: سایر تدابير احتياطى</a:t>
            </a:r>
            <a:endParaRPr lang="en-US" sz="2800" i="1" dirty="0" smtClean="0"/>
          </a:p>
        </p:txBody>
      </p:sp>
      <p:sp>
        <p:nvSpPr>
          <p:cNvPr id="58371" name="Rectangle 3"/>
          <p:cNvSpPr>
            <a:spLocks noGrp="1" noChangeArrowheads="1"/>
          </p:cNvSpPr>
          <p:nvPr>
            <p:ph type="body" idx="4294967295"/>
          </p:nvPr>
        </p:nvSpPr>
        <p:spPr>
          <a:xfrm>
            <a:off x="857250" y="1247775"/>
            <a:ext cx="8286750" cy="5249863"/>
          </a:xfrm>
        </p:spPr>
        <p:txBody>
          <a:bodyPr/>
          <a:lstStyle/>
          <a:p>
            <a:pPr algn="just" rtl="1" eaLnBrk="1" hangingPunct="1">
              <a:lnSpc>
                <a:spcPts val="1925"/>
              </a:lnSpc>
              <a:buFontTx/>
              <a:buNone/>
            </a:pPr>
            <a:r>
              <a:rPr lang="fa-IR" sz="1800" b="1" u="sng" dirty="0" smtClean="0">
                <a:latin typeface="Tahoma" pitchFamily="34" charset="0"/>
                <a:cs typeface="Tahoma" pitchFamily="34" charset="0"/>
              </a:rPr>
              <a:t>کارکنان مرتبط با فعالیت های مولد آئروسل</a:t>
            </a:r>
          </a:p>
          <a:p>
            <a:pPr algn="just" rtl="1" eaLnBrk="1" hangingPunct="1">
              <a:lnSpc>
                <a:spcPts val="1925"/>
              </a:lnSpc>
            </a:pPr>
            <a:r>
              <a:rPr lang="fa-IR" sz="1800" dirty="0" smtClean="0">
                <a:latin typeface="Tahoma" pitchFamily="34" charset="0"/>
                <a:cs typeface="Tahoma" pitchFamily="34" charset="0"/>
              </a:rPr>
              <a:t>توصیه های فعلی </a:t>
            </a:r>
            <a:r>
              <a:rPr lang="en-US" sz="1800" dirty="0" smtClean="0">
                <a:latin typeface="Tahoma" pitchFamily="34" charset="0"/>
                <a:cs typeface="Tahoma" pitchFamily="34" charset="0"/>
              </a:rPr>
              <a:t>CDC</a:t>
            </a:r>
            <a:r>
              <a:rPr lang="fa-IR" sz="1800" dirty="0" smtClean="0">
                <a:latin typeface="Tahoma" pitchFamily="34" charset="0"/>
                <a:cs typeface="Tahoma" pitchFamily="34" charset="0"/>
              </a:rPr>
              <a:t>:</a:t>
            </a:r>
          </a:p>
          <a:p>
            <a:pPr lvl="1" algn="just" rtl="1" eaLnBrk="1" hangingPunct="1">
              <a:lnSpc>
                <a:spcPts val="1925"/>
              </a:lnSpc>
              <a:buFont typeface="Wingdings" pitchFamily="2" charset="2"/>
              <a:buChar char="§"/>
            </a:pPr>
            <a:r>
              <a:rPr lang="fa-IR" sz="1800" dirty="0" smtClean="0">
                <a:solidFill>
                  <a:srgbClr val="CC0000"/>
                </a:solidFill>
                <a:latin typeface="Tahoma" pitchFamily="34" charset="0"/>
                <a:cs typeface="Tahoma" pitchFamily="34" charset="0"/>
              </a:rPr>
              <a:t>کارکنان مرتبط با فعالیت های مولد آئروسل</a:t>
            </a:r>
            <a:r>
              <a:rPr lang="fa-IR" sz="1800" dirty="0" smtClean="0">
                <a:latin typeface="Tahoma" pitchFamily="34" charset="0"/>
                <a:cs typeface="Tahoma" pitchFamily="34" charset="0"/>
              </a:rPr>
              <a:t>( مانند جمع آوری نمونه های بالینی، لوله گذاری داخل نای، درمان نبولایزر، برونکوسکوپی و عملیات احیا شامل لوله گذاری اورژانسی یا احیا قلبی-ریوی) برای موارد مشکوک یا تایید شده آنفولانزای خوکی</a:t>
            </a:r>
            <a:r>
              <a:rPr lang="en-US" sz="1800" dirty="0" smtClean="0">
                <a:latin typeface="Tahoma" pitchFamily="34" charset="0"/>
                <a:cs typeface="Tahoma" pitchFamily="34" charset="0"/>
              </a:rPr>
              <a:t> (H1N1)A</a:t>
            </a:r>
            <a:r>
              <a:rPr lang="fa-IR" sz="1800" dirty="0" smtClean="0">
                <a:latin typeface="Tahoma" pitchFamily="34" charset="0"/>
                <a:cs typeface="Tahoma" pitchFamily="34" charset="0"/>
              </a:rPr>
              <a:t>، باید از </a:t>
            </a:r>
            <a:r>
              <a:rPr lang="fa-IR" sz="1800" b="1" dirty="0" smtClean="0">
                <a:solidFill>
                  <a:srgbClr val="CC0000"/>
                </a:solidFill>
                <a:latin typeface="Tahoma" pitchFamily="34" charset="0"/>
                <a:cs typeface="Tahoma" pitchFamily="34" charset="0"/>
              </a:rPr>
              <a:t>ماسک</a:t>
            </a:r>
            <a:r>
              <a:rPr lang="en-US" sz="1800" b="1" dirty="0" smtClean="0">
                <a:solidFill>
                  <a:srgbClr val="CC0000"/>
                </a:solidFill>
                <a:latin typeface="Tahoma" pitchFamily="34" charset="0"/>
                <a:cs typeface="Tahoma" pitchFamily="34" charset="0"/>
              </a:rPr>
              <a:t>N95</a:t>
            </a:r>
            <a:r>
              <a:rPr lang="en-US" sz="1800" dirty="0" smtClean="0">
                <a:latin typeface="Tahoma" pitchFamily="34" charset="0"/>
                <a:cs typeface="Tahoma" pitchFamily="34" charset="0"/>
              </a:rPr>
              <a:t> </a:t>
            </a:r>
            <a:r>
              <a:rPr lang="fa-IR" sz="1800" dirty="0" smtClean="0">
                <a:latin typeface="Tahoma" pitchFamily="34" charset="0"/>
                <a:cs typeface="Tahoma" pitchFamily="34" charset="0"/>
              </a:rPr>
              <a:t> یک بار مصرف</a:t>
            </a:r>
            <a:r>
              <a:rPr lang="en-US" sz="1800" dirty="0" smtClean="0">
                <a:latin typeface="Tahoma" pitchFamily="34" charset="0"/>
                <a:cs typeface="Tahoma" pitchFamily="34" charset="0"/>
              </a:rPr>
              <a:t> </a:t>
            </a:r>
            <a:r>
              <a:rPr lang="fa-IR" sz="1800" dirty="0" smtClean="0">
                <a:latin typeface="Tahoma" pitchFamily="34" charset="0"/>
                <a:cs typeface="Tahoma" pitchFamily="34" charset="0"/>
              </a:rPr>
              <a:t> مناسب استفاده کنند.</a:t>
            </a:r>
          </a:p>
          <a:p>
            <a:pPr lvl="1" algn="just" rtl="1" eaLnBrk="1" hangingPunct="1">
              <a:lnSpc>
                <a:spcPts val="1925"/>
              </a:lnSpc>
              <a:buFont typeface="Wingdings" pitchFamily="2" charset="2"/>
              <a:buChar char="§"/>
            </a:pPr>
            <a:endParaRPr lang="fa-IR" sz="1800" dirty="0" smtClean="0">
              <a:latin typeface="Tahoma" pitchFamily="34" charset="0"/>
              <a:cs typeface="Tahoma" pitchFamily="34" charset="0"/>
            </a:endParaRPr>
          </a:p>
          <a:p>
            <a:pPr lvl="1" algn="just" rtl="1" eaLnBrk="1" hangingPunct="1">
              <a:lnSpc>
                <a:spcPts val="1925"/>
              </a:lnSpc>
              <a:buFont typeface="Wingdings" pitchFamily="2" charset="2"/>
              <a:buChar char="§"/>
            </a:pPr>
            <a:r>
              <a:rPr lang="fa-IR" sz="1800" dirty="0" smtClean="0">
                <a:latin typeface="Tahoma" pitchFamily="34" charset="0"/>
                <a:cs typeface="Tahoma" pitchFamily="34" charset="0"/>
              </a:rPr>
              <a:t> با توجه به راه های انتقال ویروس، کارکنان ارائه دهنده مستقیم مراقبت به بیماران مشکوک یا تایید شده آنفولانزای خوکی</a:t>
            </a:r>
            <a:r>
              <a:rPr lang="en-US" sz="1800" dirty="0" smtClean="0">
                <a:latin typeface="Tahoma" pitchFamily="34" charset="0"/>
                <a:cs typeface="Tahoma" pitchFamily="34" charset="0"/>
              </a:rPr>
              <a:t> (H1N1)A</a:t>
            </a:r>
            <a:r>
              <a:rPr lang="fa-IR" sz="1800" dirty="0" smtClean="0">
                <a:latin typeface="Tahoma" pitchFamily="34" charset="0"/>
                <a:cs typeface="Tahoma" pitchFamily="34" charset="0"/>
              </a:rPr>
              <a:t>، باید هنگام ورود به اتاق بیمار از ماسک</a:t>
            </a:r>
            <a:r>
              <a:rPr lang="en-US" sz="1800" dirty="0" smtClean="0">
                <a:latin typeface="Tahoma" pitchFamily="34" charset="0"/>
                <a:cs typeface="Tahoma" pitchFamily="34" charset="0"/>
              </a:rPr>
              <a:t>N95 </a:t>
            </a:r>
            <a:r>
              <a:rPr lang="fa-IR" sz="1800" dirty="0" smtClean="0">
                <a:latin typeface="Tahoma" pitchFamily="34" charset="0"/>
                <a:cs typeface="Tahoma" pitchFamily="34" charset="0"/>
              </a:rPr>
              <a:t> یک بار مصرف</a:t>
            </a:r>
            <a:r>
              <a:rPr lang="en-US" sz="1800" dirty="0" smtClean="0">
                <a:latin typeface="Tahoma" pitchFamily="34" charset="0"/>
                <a:cs typeface="Tahoma" pitchFamily="34" charset="0"/>
              </a:rPr>
              <a:t> </a:t>
            </a:r>
            <a:r>
              <a:rPr lang="fa-IR" sz="1800" dirty="0" smtClean="0">
                <a:latin typeface="Tahoma" pitchFamily="34" charset="0"/>
                <a:cs typeface="Tahoma" pitchFamily="34" charset="0"/>
              </a:rPr>
              <a:t> مناسب استفاده کنند.</a:t>
            </a:r>
          </a:p>
          <a:p>
            <a:pPr lvl="1" algn="just" rtl="1" eaLnBrk="1" hangingPunct="1">
              <a:lnSpc>
                <a:spcPts val="1925"/>
              </a:lnSpc>
              <a:buFont typeface="Wingdings" pitchFamily="2" charset="2"/>
              <a:buNone/>
            </a:pPr>
            <a:endParaRPr lang="fa-IR" sz="1800" dirty="0" smtClean="0">
              <a:latin typeface="Tahoma" pitchFamily="34" charset="0"/>
              <a:cs typeface="Tahoma" pitchFamily="34" charset="0"/>
            </a:endParaRPr>
          </a:p>
          <a:p>
            <a:pPr lvl="1" algn="just" rtl="1" eaLnBrk="1" hangingPunct="1">
              <a:lnSpc>
                <a:spcPts val="1925"/>
              </a:lnSpc>
              <a:buFont typeface="Wingdings" pitchFamily="2" charset="2"/>
              <a:buChar char="§"/>
            </a:pPr>
            <a:r>
              <a:rPr lang="fa-IR" sz="1800" dirty="0" smtClean="0">
                <a:latin typeface="Tahoma" pitchFamily="34" charset="0"/>
                <a:cs typeface="Tahoma" pitchFamily="34" charset="0"/>
              </a:rPr>
              <a:t>استفاده از ماسک باید مطابق یک برنامه جامع حمایت تنفسی بر اساس دستورات اداره بهداشت و امنیت شغلی (</a:t>
            </a:r>
            <a:r>
              <a:rPr lang="en-US" sz="1800" dirty="0" smtClean="0">
                <a:latin typeface="Tahoma" pitchFamily="34" charset="0"/>
                <a:cs typeface="Tahoma" pitchFamily="34" charset="0"/>
              </a:rPr>
              <a:t>Occupational Safety and Health Administration (OSHA) </a:t>
            </a:r>
            <a:r>
              <a:rPr lang="fa-IR" sz="1800" dirty="0" smtClean="0">
                <a:latin typeface="Tahoma" pitchFamily="34" charset="0"/>
                <a:cs typeface="Tahoma" pitchFamily="34" charset="0"/>
              </a:rPr>
              <a:t>) باشد.</a:t>
            </a:r>
          </a:p>
        </p:txBody>
      </p:sp>
    </p:spTree>
    <p:extLst>
      <p:ext uri="{BB962C8B-B14F-4D97-AF65-F5344CB8AC3E}">
        <p14:creationId xmlns:p14="http://schemas.microsoft.com/office/powerpoint/2010/main" val="25387060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IN" sz="4000" b="1" dirty="0">
                <a:solidFill>
                  <a:srgbClr val="FF0000"/>
                </a:solidFill>
              </a:rPr>
              <a:t>Middle East Respiratory Syndrome (MERS) belongs to Coronavirus infections </a:t>
            </a:r>
          </a:p>
        </p:txBody>
      </p:sp>
      <p:sp>
        <p:nvSpPr>
          <p:cNvPr id="4" name="Content Placeholder 3"/>
          <p:cNvSpPr>
            <a:spLocks noGrp="1"/>
          </p:cNvSpPr>
          <p:nvPr>
            <p:ph sz="half" idx="1"/>
          </p:nvPr>
        </p:nvSpPr>
        <p:spPr>
          <a:xfrm>
            <a:off x="319252" y="1954924"/>
            <a:ext cx="4195598" cy="4658818"/>
          </a:xfrm>
          <a:prstGeom prst="rect">
            <a:avLst/>
          </a:prstGeom>
        </p:spPr>
        <p:txBody>
          <a:bodyPr>
            <a:normAutofit fontScale="62500" lnSpcReduction="20000"/>
          </a:bodyPr>
          <a:lstStyle/>
          <a:p>
            <a:endParaRPr lang="en-IN" dirty="0"/>
          </a:p>
          <a:p>
            <a:endParaRPr lang="en-IN" dirty="0"/>
          </a:p>
          <a:p>
            <a:r>
              <a:rPr lang="en-IN" sz="4500" dirty="0"/>
              <a:t>Coronaviruses are a large family of viruses that cause a range of illnesses in humans, from the common cold to the Severe Acute Respiratory Syndrome (SARS). Viruses in this family also cause a number of animal diseases</a:t>
            </a:r>
            <a:endParaRPr lang="en-IN" sz="2900" dirty="0"/>
          </a:p>
        </p:txBody>
      </p:sp>
      <p:pic>
        <p:nvPicPr>
          <p:cNvPr id="3" name="Content Placeholder 2"/>
          <p:cNvPicPr>
            <a:picLocks noGrp="1" noChangeAspect="1"/>
          </p:cNvPicPr>
          <p:nvPr>
            <p:ph sz="half" idx="2"/>
          </p:nvPr>
        </p:nvPicPr>
        <p:blipFill>
          <a:blip r:embed="rId2"/>
          <a:stretch>
            <a:fillRect/>
          </a:stretch>
        </p:blipFill>
        <p:spPr>
          <a:xfrm>
            <a:off x="4514851" y="2214694"/>
            <a:ext cx="4381761" cy="4261262"/>
          </a:xfrm>
          <a:prstGeom prst="rect">
            <a:avLst/>
          </a:prstGeom>
          <a:ln>
            <a:noFill/>
          </a:ln>
          <a:effectLst>
            <a:softEdge rad="112500"/>
          </a:effectLst>
        </p:spPr>
      </p:pic>
    </p:spTree>
    <p:extLst>
      <p:ext uri="{BB962C8B-B14F-4D97-AF65-F5344CB8AC3E}">
        <p14:creationId xmlns:p14="http://schemas.microsoft.com/office/powerpoint/2010/main" val="226313324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Grp="1" noChangeArrowheads="1"/>
          </p:cNvSpPr>
          <p:nvPr>
            <p:ph type="body" idx="4294967295"/>
          </p:nvPr>
        </p:nvSpPr>
        <p:spPr>
          <a:xfrm>
            <a:off x="0" y="1092200"/>
            <a:ext cx="8229600" cy="4525963"/>
          </a:xfrm>
        </p:spPr>
        <p:txBody>
          <a:bodyPr/>
          <a:lstStyle/>
          <a:p>
            <a:pPr algn="just" rtl="1" eaLnBrk="1" hangingPunct="1">
              <a:lnSpc>
                <a:spcPts val="1675"/>
              </a:lnSpc>
              <a:buFontTx/>
              <a:buNone/>
            </a:pPr>
            <a:r>
              <a:rPr lang="fa-IR" sz="1800" b="1" u="sng" dirty="0" smtClean="0">
                <a:latin typeface="Tahoma" pitchFamily="34" charset="0"/>
                <a:cs typeface="Tahoma" pitchFamily="34" charset="0"/>
              </a:rPr>
              <a:t>کنترل عفونت افراد مبتلا در محیط  بیمارستانی</a:t>
            </a:r>
          </a:p>
          <a:p>
            <a:pPr algn="just" rtl="1" eaLnBrk="1" hangingPunct="1">
              <a:lnSpc>
                <a:spcPts val="1675"/>
              </a:lnSpc>
            </a:pPr>
            <a:r>
              <a:rPr lang="fa-IR" sz="1800" dirty="0" smtClean="0">
                <a:latin typeface="Tahoma" pitchFamily="34" charset="0"/>
                <a:cs typeface="Tahoma" pitchFamily="34" charset="0"/>
              </a:rPr>
              <a:t>بیماران مشکوک یا تاییدشده، باید در یک </a:t>
            </a:r>
            <a:r>
              <a:rPr lang="fa-IR" sz="1800" b="1" i="1" u="sng" dirty="0" smtClean="0">
                <a:latin typeface="Tahoma" pitchFamily="34" charset="0"/>
                <a:cs typeface="Tahoma" pitchFamily="34" charset="0"/>
              </a:rPr>
              <a:t>اتاق تک نفره</a:t>
            </a:r>
            <a:r>
              <a:rPr lang="fa-IR" sz="1800" i="1" u="sng" dirty="0" smtClean="0">
                <a:latin typeface="Tahoma" pitchFamily="34" charset="0"/>
                <a:cs typeface="Tahoma" pitchFamily="34" charset="0"/>
              </a:rPr>
              <a:t> </a:t>
            </a:r>
            <a:r>
              <a:rPr lang="fa-IR" sz="1800" dirty="0" smtClean="0">
                <a:latin typeface="Tahoma" pitchFamily="34" charset="0"/>
                <a:cs typeface="Tahoma" pitchFamily="34" charset="0"/>
              </a:rPr>
              <a:t>با درهای بسته بستری شوند. در صورت امکان، می توان از اتاق ایزوله عفونت های منتقله از هوا </a:t>
            </a:r>
            <a:r>
              <a:rPr lang="en-US" sz="1800" dirty="0" smtClean="0">
                <a:latin typeface="Tahoma" pitchFamily="34" charset="0"/>
                <a:cs typeface="Tahoma" pitchFamily="34" charset="0"/>
              </a:rPr>
              <a:t>(AIIR)</a:t>
            </a:r>
            <a:r>
              <a:rPr lang="fa-IR" sz="1800" dirty="0" smtClean="0">
                <a:latin typeface="Tahoma" pitchFamily="34" charset="0"/>
                <a:cs typeface="Tahoma" pitchFamily="34" charset="0"/>
              </a:rPr>
              <a:t> با فشار منفی با گردش هوا ی </a:t>
            </a:r>
            <a:r>
              <a:rPr lang="fa-IR" sz="1800" b="1" dirty="0" smtClean="0">
                <a:latin typeface="Tahoma" pitchFamily="34" charset="0"/>
                <a:cs typeface="Tahoma" pitchFamily="34" charset="0"/>
              </a:rPr>
              <a:t>6 تا 12 بار در ساعت</a:t>
            </a:r>
            <a:r>
              <a:rPr lang="fa-IR" sz="1800" dirty="0" smtClean="0">
                <a:latin typeface="Tahoma" pitchFamily="34" charset="0"/>
                <a:cs typeface="Tahoma" pitchFamily="34" charset="0"/>
              </a:rPr>
              <a:t> استفاده کرد. هوای اتاق می تواند مستقیماً به بیرون تهویه شود یا پس از تصفیه با فیلتر </a:t>
            </a:r>
            <a:r>
              <a:rPr lang="en-US" sz="1800" dirty="0" smtClean="0">
                <a:latin typeface="Tahoma" pitchFamily="34" charset="0"/>
                <a:cs typeface="Tahoma" pitchFamily="34" charset="0"/>
              </a:rPr>
              <a:t>HEPA</a:t>
            </a:r>
            <a:r>
              <a:rPr lang="fa-IR" sz="1800" dirty="0" smtClean="0">
                <a:latin typeface="Tahoma" pitchFamily="34" charset="0"/>
                <a:cs typeface="Tahoma" pitchFamily="34" charset="0"/>
              </a:rPr>
              <a:t> مجدداً استفاده گردد. ساکشن، برونکوسکوپی یا لوله گذاری </a:t>
            </a:r>
            <a:r>
              <a:rPr lang="en-US" sz="1800" dirty="0" smtClean="0">
                <a:latin typeface="Tahoma" pitchFamily="34" charset="0"/>
                <a:cs typeface="Tahoma" pitchFamily="34" charset="0"/>
              </a:rPr>
              <a:t> </a:t>
            </a:r>
            <a:r>
              <a:rPr lang="fa-IR" sz="1800" dirty="0" smtClean="0">
                <a:latin typeface="Tahoma" pitchFamily="34" charset="0"/>
                <a:cs typeface="Tahoma" pitchFamily="34" charset="0"/>
              </a:rPr>
              <a:t>باید در یک اتاق پروسیجر</a:t>
            </a:r>
            <a:r>
              <a:rPr lang="en-US" sz="1800" dirty="0" smtClean="0">
                <a:latin typeface="Tahoma" pitchFamily="34" charset="0"/>
                <a:cs typeface="Tahoma" pitchFamily="34" charset="0"/>
              </a:rPr>
              <a:t> </a:t>
            </a:r>
            <a:r>
              <a:rPr lang="fa-IR" sz="1800" dirty="0" smtClean="0">
                <a:latin typeface="Tahoma" pitchFamily="34" charset="0"/>
                <a:cs typeface="Tahoma" pitchFamily="34" charset="0"/>
              </a:rPr>
              <a:t>با فشار منفی انجام گردد. </a:t>
            </a:r>
          </a:p>
          <a:p>
            <a:pPr algn="just" rtl="1" eaLnBrk="1" hangingPunct="1">
              <a:lnSpc>
                <a:spcPts val="1675"/>
              </a:lnSpc>
              <a:buFontTx/>
              <a:buNone/>
            </a:pPr>
            <a:endParaRPr lang="fa-IR" sz="1800" dirty="0" smtClean="0">
              <a:latin typeface="Tahoma" pitchFamily="34" charset="0"/>
              <a:cs typeface="Tahoma" pitchFamily="34" charset="0"/>
            </a:endParaRPr>
          </a:p>
          <a:p>
            <a:pPr algn="just" rtl="1" eaLnBrk="1" hangingPunct="1">
              <a:lnSpc>
                <a:spcPts val="1675"/>
              </a:lnSpc>
            </a:pPr>
            <a:r>
              <a:rPr lang="fa-IR" sz="1800" b="1" dirty="0" smtClean="0">
                <a:latin typeface="Tahoma" pitchFamily="34" charset="0"/>
                <a:cs typeface="Tahoma" pitchFamily="34" charset="0"/>
              </a:rPr>
              <a:t>فرد مبتلا </a:t>
            </a:r>
            <a:r>
              <a:rPr lang="fa-IR" sz="1800" b="1" i="1" u="sng" dirty="0" smtClean="0">
                <a:latin typeface="Tahoma" pitchFamily="34" charset="0"/>
                <a:cs typeface="Tahoma" pitchFamily="34" charset="0"/>
              </a:rPr>
              <a:t>در مواقعی که خارج از اتاقش است،بایداز یک ماسک جراحی استفاده کند</a:t>
            </a:r>
            <a:r>
              <a:rPr lang="fa-IR" sz="1800" dirty="0" smtClean="0">
                <a:latin typeface="Tahoma" pitchFamily="34" charset="0"/>
                <a:cs typeface="Tahoma" pitchFamily="34" charset="0"/>
              </a:rPr>
              <a:t>، و به شستن مرتب دستها و رعایت اصول بهداشت تنفسی تشویق شود. لیوان و سایر ظروف بیمار باید قبل از استفاده توسط دیگران، با آب و صابون شسته شوند. استراتژی های روتین بهداشت و ضدعفونی در فصول شیوع آنفولانزا، برای مدیریت محیط جهت آنفولانزای خوکی نیز کاربردی است. </a:t>
            </a:r>
            <a:endParaRPr lang="en-US" sz="1800" dirty="0" smtClean="0">
              <a:latin typeface="Tahoma" pitchFamily="34" charset="0"/>
              <a:cs typeface="Tahoma" pitchFamily="34" charset="0"/>
            </a:endParaRPr>
          </a:p>
        </p:txBody>
      </p:sp>
      <p:sp>
        <p:nvSpPr>
          <p:cNvPr id="59395" name="Rectangle 4"/>
          <p:cNvSpPr>
            <a:spLocks noGrp="1" noChangeArrowheads="1"/>
          </p:cNvSpPr>
          <p:nvPr>
            <p:ph type="title" idx="4294967295"/>
          </p:nvPr>
        </p:nvSpPr>
        <p:spPr>
          <a:xfrm>
            <a:off x="0" y="381000"/>
            <a:ext cx="8229600" cy="533400"/>
          </a:xfrm>
        </p:spPr>
        <p:txBody>
          <a:bodyPr/>
          <a:lstStyle/>
          <a:p>
            <a:pPr algn="ctr" rtl="1" eaLnBrk="1" hangingPunct="1"/>
            <a:r>
              <a:rPr lang="fa-IR" sz="2800" dirty="0" smtClean="0">
                <a:latin typeface="Tahoma" pitchFamily="34" charset="0"/>
                <a:cs typeface="Tahoma" pitchFamily="34" charset="0"/>
              </a:rPr>
              <a:t>آنفولانزای خوکی: سایر تدابير احتياطى</a:t>
            </a:r>
            <a:endParaRPr lang="en-US" sz="2800" i="1" dirty="0" smtClean="0"/>
          </a:p>
        </p:txBody>
      </p:sp>
    </p:spTree>
    <p:extLst>
      <p:ext uri="{BB962C8B-B14F-4D97-AF65-F5344CB8AC3E}">
        <p14:creationId xmlns:p14="http://schemas.microsoft.com/office/powerpoint/2010/main" val="30638910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Grp="1" noChangeArrowheads="1"/>
          </p:cNvSpPr>
          <p:nvPr>
            <p:ph type="body" idx="4294967295"/>
          </p:nvPr>
        </p:nvSpPr>
        <p:spPr>
          <a:xfrm>
            <a:off x="0" y="1076325"/>
            <a:ext cx="8229600" cy="4525963"/>
          </a:xfrm>
        </p:spPr>
        <p:txBody>
          <a:bodyPr/>
          <a:lstStyle/>
          <a:p>
            <a:pPr algn="just" rtl="1" eaLnBrk="1" hangingPunct="1">
              <a:lnSpc>
                <a:spcPts val="1675"/>
              </a:lnSpc>
              <a:buFontTx/>
              <a:buNone/>
            </a:pPr>
            <a:r>
              <a:rPr lang="fa-IR" sz="1800" b="1" u="sng" dirty="0" smtClean="0">
                <a:latin typeface="Tahoma" pitchFamily="34" charset="0"/>
                <a:cs typeface="Tahoma" pitchFamily="34" charset="0"/>
              </a:rPr>
              <a:t>کنترل عفونت افراد مبتلا در محیط  بیمارستانی</a:t>
            </a:r>
          </a:p>
          <a:p>
            <a:pPr algn="just" rtl="1" eaLnBrk="1" hangingPunct="1">
              <a:lnSpc>
                <a:spcPts val="1675"/>
              </a:lnSpc>
            </a:pPr>
            <a:endParaRPr lang="fa-IR" sz="1800" dirty="0" smtClean="0">
              <a:latin typeface="Tahoma" pitchFamily="34" charset="0"/>
              <a:cs typeface="Tahoma" pitchFamily="34" charset="0"/>
            </a:endParaRPr>
          </a:p>
          <a:p>
            <a:pPr algn="just" rtl="1" eaLnBrk="1" hangingPunct="1">
              <a:lnSpc>
                <a:spcPts val="1675"/>
              </a:lnSpc>
            </a:pPr>
            <a:r>
              <a:rPr lang="fa-IR" sz="1800" i="1" u="sng" dirty="0" smtClean="0">
                <a:latin typeface="Tahoma" pitchFamily="34" charset="0"/>
                <a:cs typeface="Tahoma" pitchFamily="34" charset="0"/>
              </a:rPr>
              <a:t>احتیاطات استاندارد برای تماس و انتشار قطرات جهت مراقبت تمامی بیماران باید صورت پذیرد</a:t>
            </a:r>
            <a:r>
              <a:rPr lang="fa-IR" sz="1800" dirty="0" smtClean="0">
                <a:latin typeface="Tahoma" pitchFamily="34" charset="0"/>
                <a:cs typeface="Tahoma" pitchFamily="34" charset="0"/>
              </a:rPr>
              <a:t> و تا </a:t>
            </a:r>
            <a:r>
              <a:rPr lang="fa-IR" sz="1800" b="1" dirty="0" smtClean="0">
                <a:solidFill>
                  <a:srgbClr val="C00000"/>
                </a:solidFill>
                <a:latin typeface="Tahoma" pitchFamily="34" charset="0"/>
                <a:cs typeface="Tahoma" pitchFamily="34" charset="0"/>
              </a:rPr>
              <a:t>7روز پس از بروز بیماری یا تا زماتیکه علایم بر طرف گردند</a:t>
            </a:r>
            <a:r>
              <a:rPr lang="fa-IR" sz="1800" dirty="0" smtClean="0">
                <a:latin typeface="Tahoma" pitchFamily="34" charset="0"/>
                <a:cs typeface="Tahoma" pitchFamily="34" charset="0"/>
              </a:rPr>
              <a:t>، ادامه یابد. برای بهداشت دست ها، باید پس از هر گونه تماس با ترشحات تنفسی  بلافاصله بعد از در آوردن دستکش و وسایل دیگر، </a:t>
            </a:r>
            <a:r>
              <a:rPr lang="fa-IR" sz="1800" u="sng" dirty="0" smtClean="0">
                <a:latin typeface="Tahoma" pitchFamily="34" charset="0"/>
                <a:cs typeface="Tahoma" pitchFamily="34" charset="0"/>
              </a:rPr>
              <a:t>دست ها را با آب و صابون یا ضدعفونی کننده</a:t>
            </a:r>
            <a:r>
              <a:rPr lang="fa-IR" sz="1800" dirty="0" smtClean="0">
                <a:latin typeface="Tahoma" pitchFamily="34" charset="0"/>
                <a:cs typeface="Tahoma" pitchFamily="34" charset="0"/>
              </a:rPr>
              <a:t> شست.</a:t>
            </a:r>
          </a:p>
          <a:p>
            <a:pPr algn="just" rtl="1" eaLnBrk="1" hangingPunct="1">
              <a:lnSpc>
                <a:spcPts val="1675"/>
              </a:lnSpc>
              <a:buFontTx/>
              <a:buNone/>
            </a:pPr>
            <a:endParaRPr lang="fa-IR" sz="1800" dirty="0" smtClean="0">
              <a:latin typeface="Tahoma" pitchFamily="34" charset="0"/>
              <a:cs typeface="Tahoma" pitchFamily="34" charset="0"/>
            </a:endParaRPr>
          </a:p>
          <a:p>
            <a:pPr algn="just" rtl="1" eaLnBrk="1" hangingPunct="1">
              <a:lnSpc>
                <a:spcPts val="1675"/>
              </a:lnSpc>
            </a:pPr>
            <a:r>
              <a:rPr lang="fa-IR" sz="1800" dirty="0" smtClean="0">
                <a:latin typeface="Tahoma" pitchFamily="34" charset="0"/>
                <a:cs typeface="Tahoma" pitchFamily="34" charset="0"/>
              </a:rPr>
              <a:t>کارکنانی که  نمونه های بالینی از موارد مشکوک یا تایید شده آنفولانزای خوکی</a:t>
            </a:r>
            <a:r>
              <a:rPr lang="en-US" sz="1800" dirty="0" smtClean="0">
                <a:latin typeface="Tahoma" pitchFamily="34" charset="0"/>
                <a:cs typeface="Tahoma" pitchFamily="34" charset="0"/>
              </a:rPr>
              <a:t> </a:t>
            </a:r>
            <a:r>
              <a:rPr lang="fa-IR" sz="1800" dirty="0" smtClean="0">
                <a:latin typeface="Tahoma" pitchFamily="34" charset="0"/>
                <a:cs typeface="Tahoma" pitchFamily="34" charset="0"/>
              </a:rPr>
              <a:t>    </a:t>
            </a:r>
            <a:r>
              <a:rPr lang="en-US" sz="1800" dirty="0" smtClean="0">
                <a:latin typeface="Tahoma" pitchFamily="34" charset="0"/>
                <a:cs typeface="Tahoma" pitchFamily="34" charset="0"/>
              </a:rPr>
              <a:t>(H1N1)A</a:t>
            </a:r>
            <a:r>
              <a:rPr lang="fa-IR" sz="1800" dirty="0" smtClean="0">
                <a:latin typeface="Tahoma" pitchFamily="34" charset="0"/>
                <a:cs typeface="Tahoma" pitchFamily="34" charset="0"/>
              </a:rPr>
              <a:t>تهیه  یا جمع آوری می کنند، </a:t>
            </a:r>
            <a:r>
              <a:rPr lang="fa-IR" sz="1800" b="1" u="sng" dirty="0" smtClean="0">
                <a:solidFill>
                  <a:srgbClr val="CC0000"/>
                </a:solidFill>
                <a:latin typeface="Tahoma" pitchFamily="34" charset="0"/>
                <a:cs typeface="Tahoma" pitchFamily="34" charset="0"/>
              </a:rPr>
              <a:t>باید دستکش غیر استریل یک بار مصرف، گان و عینک محافظ بپوشند</a:t>
            </a:r>
            <a:r>
              <a:rPr lang="fa-IR" sz="1800" dirty="0" smtClean="0">
                <a:latin typeface="Tahoma" pitchFamily="34" charset="0"/>
                <a:cs typeface="Tahoma" pitchFamily="34" charset="0"/>
              </a:rPr>
              <a:t> تا از مواجهه کونژکتیوال پیشگیری گردد. </a:t>
            </a:r>
          </a:p>
          <a:p>
            <a:pPr algn="just" rtl="1" eaLnBrk="1" hangingPunct="1">
              <a:lnSpc>
                <a:spcPts val="1675"/>
              </a:lnSpc>
              <a:buFontTx/>
              <a:buNone/>
            </a:pPr>
            <a:endParaRPr lang="en-US" sz="1800" dirty="0" smtClean="0">
              <a:latin typeface="Tahoma" pitchFamily="34" charset="0"/>
              <a:cs typeface="Tahoma" pitchFamily="34" charset="0"/>
            </a:endParaRPr>
          </a:p>
          <a:p>
            <a:pPr algn="just" rtl="1" eaLnBrk="1" hangingPunct="1">
              <a:lnSpc>
                <a:spcPts val="1675"/>
              </a:lnSpc>
              <a:buFontTx/>
              <a:buNone/>
            </a:pPr>
            <a:endParaRPr lang="en-US" sz="1800" dirty="0" smtClean="0">
              <a:latin typeface="Tahoma" pitchFamily="34" charset="0"/>
              <a:cs typeface="Tahoma" pitchFamily="34" charset="0"/>
            </a:endParaRPr>
          </a:p>
        </p:txBody>
      </p:sp>
      <p:sp>
        <p:nvSpPr>
          <p:cNvPr id="60419" name="Rectangle 4"/>
          <p:cNvSpPr>
            <a:spLocks noGrp="1" noChangeArrowheads="1"/>
          </p:cNvSpPr>
          <p:nvPr>
            <p:ph type="title" idx="4294967295"/>
          </p:nvPr>
        </p:nvSpPr>
        <p:spPr>
          <a:xfrm>
            <a:off x="0" y="381000"/>
            <a:ext cx="8229600" cy="533400"/>
          </a:xfrm>
        </p:spPr>
        <p:txBody>
          <a:bodyPr/>
          <a:lstStyle/>
          <a:p>
            <a:pPr algn="ctr" rtl="1" eaLnBrk="1" hangingPunct="1"/>
            <a:r>
              <a:rPr lang="fa-IR" sz="2800" dirty="0" smtClean="0">
                <a:latin typeface="Tahoma" pitchFamily="34" charset="0"/>
                <a:cs typeface="Tahoma" pitchFamily="34" charset="0"/>
              </a:rPr>
              <a:t>آنفولانزای خوکی: سایر تدابير احتياطى</a:t>
            </a:r>
            <a:endParaRPr lang="en-US" sz="2800" i="1" dirty="0" smtClean="0"/>
          </a:p>
        </p:txBody>
      </p:sp>
    </p:spTree>
    <p:extLst>
      <p:ext uri="{BB962C8B-B14F-4D97-AF65-F5344CB8AC3E}">
        <p14:creationId xmlns:p14="http://schemas.microsoft.com/office/powerpoint/2010/main" val="243145872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9"/>
          <p:cNvSpPr>
            <a:spLocks noGrp="1" noChangeArrowheads="1"/>
          </p:cNvSpPr>
          <p:nvPr>
            <p:ph type="body" idx="4294967295"/>
          </p:nvPr>
        </p:nvSpPr>
        <p:spPr>
          <a:xfrm>
            <a:off x="0" y="1065213"/>
            <a:ext cx="8629650" cy="3402012"/>
          </a:xfrm>
        </p:spPr>
        <p:txBody>
          <a:bodyPr>
            <a:normAutofit fontScale="92500" lnSpcReduction="10000"/>
          </a:bodyPr>
          <a:lstStyle/>
          <a:p>
            <a:pPr marL="274320" indent="-274320" algn="r" rtl="1" eaLnBrk="1" fontAlgn="auto" hangingPunct="1">
              <a:lnSpc>
                <a:spcPct val="80000"/>
              </a:lnSpc>
              <a:spcAft>
                <a:spcPts val="0"/>
              </a:spcAft>
              <a:buClr>
                <a:schemeClr val="accent3"/>
              </a:buClr>
              <a:buFontTx/>
              <a:buNone/>
              <a:defRPr/>
            </a:pPr>
            <a:r>
              <a:rPr lang="fa-IR" sz="1600" b="1" dirty="0" smtClean="0">
                <a:latin typeface="Tahoma" pitchFamily="34" charset="0"/>
                <a:cs typeface="Tahoma" pitchFamily="34" charset="0"/>
              </a:rPr>
              <a:t>ماسک های جراحی</a:t>
            </a:r>
          </a:p>
          <a:p>
            <a:pPr marL="274320" indent="-274320" algn="r" rtl="1" eaLnBrk="1" fontAlgn="auto" hangingPunct="1">
              <a:lnSpc>
                <a:spcPct val="80000"/>
              </a:lnSpc>
              <a:spcAft>
                <a:spcPts val="0"/>
              </a:spcAft>
              <a:buClr>
                <a:schemeClr val="accent3"/>
              </a:buClr>
              <a:buFontTx/>
              <a:buNone/>
              <a:defRPr/>
            </a:pPr>
            <a:r>
              <a:rPr lang="fa-IR" sz="1600" dirty="0" smtClean="0">
                <a:latin typeface="Tahoma" pitchFamily="34" charset="0"/>
                <a:cs typeface="Tahoma" pitchFamily="34" charset="0"/>
              </a:rPr>
              <a:t>دسترسی آسان و استفاده شایع در جراحی ها و معاینات معمول</a:t>
            </a:r>
          </a:p>
          <a:p>
            <a:pPr marL="274320" indent="-274320" algn="r" rtl="1" eaLnBrk="1" fontAlgn="auto" hangingPunct="1">
              <a:lnSpc>
                <a:spcPct val="80000"/>
              </a:lnSpc>
              <a:spcAft>
                <a:spcPts val="0"/>
              </a:spcAft>
              <a:buClr>
                <a:schemeClr val="accent3"/>
              </a:buClr>
              <a:buFontTx/>
              <a:buNone/>
              <a:defRPr/>
            </a:pPr>
            <a:endParaRPr lang="fa-IR" sz="1600" b="1" dirty="0" smtClean="0">
              <a:latin typeface="Tahoma" pitchFamily="34" charset="0"/>
              <a:cs typeface="Tahoma" pitchFamily="34" charset="0"/>
            </a:endParaRPr>
          </a:p>
          <a:p>
            <a:pPr marL="274320" indent="-274320" algn="r" rtl="1" eaLnBrk="1" fontAlgn="auto" hangingPunct="1">
              <a:lnSpc>
                <a:spcPct val="80000"/>
              </a:lnSpc>
              <a:spcAft>
                <a:spcPts val="0"/>
              </a:spcAft>
              <a:buClr>
                <a:schemeClr val="accent3"/>
              </a:buClr>
              <a:buFontTx/>
              <a:buNone/>
              <a:defRPr/>
            </a:pPr>
            <a:r>
              <a:rPr lang="fa-IR" sz="1600" b="1" dirty="0" smtClean="0">
                <a:latin typeface="Tahoma" pitchFamily="34" charset="0"/>
                <a:cs typeface="Tahoma" pitchFamily="34" charset="0"/>
              </a:rPr>
              <a:t>ماسک های تنفسی پایش-بالا</a:t>
            </a:r>
          </a:p>
          <a:p>
            <a:pPr marL="274320" indent="-274320" algn="r" rtl="1" eaLnBrk="1" fontAlgn="auto" hangingPunct="1">
              <a:lnSpc>
                <a:spcPct val="80000"/>
              </a:lnSpc>
              <a:spcAft>
                <a:spcPts val="0"/>
              </a:spcAft>
              <a:buClr>
                <a:schemeClr val="accent3"/>
              </a:buClr>
              <a:buFontTx/>
              <a:buNone/>
              <a:defRPr/>
            </a:pPr>
            <a:r>
              <a:rPr lang="fa-IR" sz="1600" dirty="0" smtClean="0">
                <a:latin typeface="Tahoma" pitchFamily="34" charset="0"/>
                <a:cs typeface="Tahoma" pitchFamily="34" charset="0"/>
              </a:rPr>
              <a:t>فیلترمخصوص دیسکی ریزساختار که ذرات بزرگتر از 0.3 میکرون را پایش می کند و به انواع زیر تقسیم می شوند:   </a:t>
            </a:r>
            <a:endParaRPr lang="fa-IR" sz="1600" b="1" dirty="0" smtClean="0">
              <a:latin typeface="Tahoma" pitchFamily="34" charset="0"/>
              <a:cs typeface="Tahoma" pitchFamily="34" charset="0"/>
            </a:endParaRPr>
          </a:p>
          <a:p>
            <a:pPr marL="640080" lvl="1" indent="-246888" algn="r" rtl="1" eaLnBrk="1" fontAlgn="auto" hangingPunct="1">
              <a:lnSpc>
                <a:spcPct val="80000"/>
              </a:lnSpc>
              <a:spcAft>
                <a:spcPts val="0"/>
              </a:spcAft>
              <a:buFont typeface="Wingdings 2"/>
              <a:buChar char=""/>
              <a:defRPr/>
            </a:pPr>
            <a:r>
              <a:rPr lang="fa-IR" sz="1600" dirty="0" smtClean="0">
                <a:latin typeface="Tahoma" pitchFamily="34" charset="0"/>
                <a:cs typeface="Tahoma" pitchFamily="34" charset="0"/>
              </a:rPr>
              <a:t>ضد روغن</a:t>
            </a:r>
          </a:p>
          <a:p>
            <a:pPr marL="640080" lvl="1" indent="-246888" algn="r" rtl="1" eaLnBrk="1" fontAlgn="auto" hangingPunct="1">
              <a:lnSpc>
                <a:spcPct val="80000"/>
              </a:lnSpc>
              <a:spcAft>
                <a:spcPts val="0"/>
              </a:spcAft>
              <a:buFont typeface="Wingdings 2"/>
              <a:buChar char=""/>
              <a:defRPr/>
            </a:pPr>
            <a:r>
              <a:rPr lang="fa-IR" sz="1600" dirty="0" smtClean="0">
                <a:latin typeface="Tahoma" pitchFamily="34" charset="0"/>
                <a:cs typeface="Tahoma" pitchFamily="34" charset="0"/>
              </a:rPr>
              <a:t>مقاوم به روغن</a:t>
            </a:r>
          </a:p>
          <a:p>
            <a:pPr marL="640080" lvl="1" indent="-246888" algn="r" rtl="1" eaLnBrk="1" fontAlgn="auto" hangingPunct="1">
              <a:lnSpc>
                <a:spcPct val="80000"/>
              </a:lnSpc>
              <a:spcAft>
                <a:spcPts val="0"/>
              </a:spcAft>
              <a:buFont typeface="Wingdings 2"/>
              <a:buChar char=""/>
              <a:defRPr/>
            </a:pPr>
            <a:r>
              <a:rPr lang="fa-IR" sz="1600" dirty="0" smtClean="0">
                <a:latin typeface="Tahoma" pitchFamily="34" charset="0"/>
                <a:cs typeface="Tahoma" pitchFamily="34" charset="0"/>
              </a:rPr>
              <a:t>غیر مقاوم به روغن</a:t>
            </a:r>
          </a:p>
          <a:p>
            <a:pPr marL="640080" lvl="1" indent="-246888" algn="r" rtl="1" eaLnBrk="1" fontAlgn="auto" hangingPunct="1">
              <a:lnSpc>
                <a:spcPct val="80000"/>
              </a:lnSpc>
              <a:spcAft>
                <a:spcPts val="0"/>
              </a:spcAft>
              <a:buFont typeface="Times"/>
              <a:buNone/>
              <a:defRPr/>
            </a:pPr>
            <a:r>
              <a:rPr lang="fa-IR" sz="1600" dirty="0" smtClean="0">
                <a:solidFill>
                  <a:srgbClr val="C00000"/>
                </a:solidFill>
                <a:latin typeface="Tahoma" pitchFamily="34" charset="0"/>
                <a:cs typeface="Tahoma" pitchFamily="34" charset="0"/>
              </a:rPr>
              <a:t>هر چه ماسک به روغن مقاومتر باشد، ماسک بهتری است.</a:t>
            </a:r>
          </a:p>
          <a:p>
            <a:pPr marL="640080" lvl="1" indent="-246888" algn="r" rtl="1" eaLnBrk="1" fontAlgn="auto" hangingPunct="1">
              <a:lnSpc>
                <a:spcPct val="80000"/>
              </a:lnSpc>
              <a:spcAft>
                <a:spcPts val="0"/>
              </a:spcAft>
              <a:buFont typeface="Times"/>
              <a:buNone/>
              <a:defRPr/>
            </a:pPr>
            <a:endParaRPr lang="fa-IR" sz="1600" dirty="0" smtClean="0">
              <a:latin typeface="Tahoma" pitchFamily="34" charset="0"/>
              <a:cs typeface="Tahoma" pitchFamily="34" charset="0"/>
            </a:endParaRPr>
          </a:p>
          <a:p>
            <a:pPr marL="640080" lvl="1" indent="-246888" algn="r" rtl="1" eaLnBrk="1" fontAlgn="auto" hangingPunct="1">
              <a:lnSpc>
                <a:spcPct val="80000"/>
              </a:lnSpc>
              <a:spcAft>
                <a:spcPts val="0"/>
              </a:spcAft>
              <a:buFont typeface="Times"/>
              <a:buNone/>
              <a:defRPr/>
            </a:pPr>
            <a:r>
              <a:rPr lang="fa-IR" sz="1600" dirty="0" smtClean="0">
                <a:latin typeface="Tahoma" pitchFamily="34" charset="0"/>
                <a:cs typeface="Tahoma" pitchFamily="34" charset="0"/>
              </a:rPr>
              <a:t>کنار هرماسک، شماره ای وجود دارد که نشاندهنده ی کارایی پایش آن است. برای مثال، ماسک 95 درفیلتر کردن ذرات بزرگتر از 0.3 میکرون با سرعت تنفس معمولی، 95% کارایی دارد.</a:t>
            </a:r>
            <a:endParaRPr lang="fa-IR" sz="1600" b="1" dirty="0" smtClean="0">
              <a:latin typeface="Tahoma" pitchFamily="34" charset="0"/>
              <a:cs typeface="Tahoma" pitchFamily="34" charset="0"/>
            </a:endParaRPr>
          </a:p>
          <a:p>
            <a:pPr marL="640080" lvl="1" indent="-246888" algn="r" rtl="1" eaLnBrk="1" fontAlgn="auto" hangingPunct="1">
              <a:lnSpc>
                <a:spcPct val="80000"/>
              </a:lnSpc>
              <a:spcAft>
                <a:spcPts val="0"/>
              </a:spcAft>
              <a:buFont typeface="Times"/>
              <a:buNone/>
              <a:defRPr/>
            </a:pPr>
            <a:endParaRPr lang="fa-IR" sz="1600" b="1" dirty="0" smtClean="0">
              <a:latin typeface="Tahoma" pitchFamily="34" charset="0"/>
              <a:cs typeface="Tahoma" pitchFamily="34" charset="0"/>
            </a:endParaRPr>
          </a:p>
          <a:p>
            <a:pPr marL="640080" lvl="1" indent="-246888" algn="r" rtl="1" eaLnBrk="1" fontAlgn="auto" hangingPunct="1">
              <a:lnSpc>
                <a:spcPct val="80000"/>
              </a:lnSpc>
              <a:spcAft>
                <a:spcPts val="0"/>
              </a:spcAft>
              <a:buFont typeface="Times"/>
              <a:buNone/>
              <a:defRPr/>
            </a:pPr>
            <a:r>
              <a:rPr lang="fa-IR" sz="1600" dirty="0" smtClean="0">
                <a:latin typeface="Tahoma" pitchFamily="34" charset="0"/>
                <a:cs typeface="Tahoma" pitchFamily="34" charset="0"/>
              </a:rPr>
              <a:t>نسل بعدی ماسک ها از نانوتکنولوژی بهره می گیرند و قادر خواهند بود جلوی ذراتی به کوچکی 0.027 میکرون را بگیرند.</a:t>
            </a:r>
          </a:p>
          <a:p>
            <a:pPr marL="274320" indent="-274320" algn="r" rtl="1" eaLnBrk="1" fontAlgn="auto" hangingPunct="1">
              <a:lnSpc>
                <a:spcPct val="80000"/>
              </a:lnSpc>
              <a:spcAft>
                <a:spcPts val="0"/>
              </a:spcAft>
              <a:buClr>
                <a:schemeClr val="accent3"/>
              </a:buClr>
              <a:buFontTx/>
              <a:buNone/>
              <a:defRPr/>
            </a:pPr>
            <a:endParaRPr lang="en-US" sz="1600" dirty="0" smtClean="0">
              <a:latin typeface="Tahoma" pitchFamily="34" charset="0"/>
              <a:cs typeface="Tahoma" pitchFamily="34" charset="0"/>
            </a:endParaRPr>
          </a:p>
        </p:txBody>
      </p:sp>
      <p:pic>
        <p:nvPicPr>
          <p:cNvPr id="61443" name="Picture 4" descr="surgical_mask"/>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0" y="5080000"/>
            <a:ext cx="2019300" cy="1514475"/>
          </a:xfrm>
          <a:noFill/>
        </p:spPr>
      </p:pic>
      <p:pic>
        <p:nvPicPr>
          <p:cNvPr id="61444" name="Picture 6" descr="I374C"/>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0" y="5080000"/>
            <a:ext cx="1600200" cy="1525588"/>
          </a:xfrm>
          <a:noFill/>
        </p:spPr>
      </p:pic>
      <p:sp>
        <p:nvSpPr>
          <p:cNvPr id="61445" name="Rectangle 10"/>
          <p:cNvSpPr>
            <a:spLocks noGrp="1" noChangeArrowheads="1"/>
          </p:cNvSpPr>
          <p:nvPr>
            <p:ph type="title" idx="4294967295"/>
          </p:nvPr>
        </p:nvSpPr>
        <p:spPr>
          <a:xfrm>
            <a:off x="0" y="331788"/>
            <a:ext cx="9144000" cy="609600"/>
          </a:xfrm>
        </p:spPr>
        <p:txBody>
          <a:bodyPr/>
          <a:lstStyle/>
          <a:p>
            <a:pPr algn="ctr" eaLnBrk="1" hangingPunct="1"/>
            <a:r>
              <a:rPr lang="fa-IR" sz="2800" smtClean="0">
                <a:latin typeface="Tahoma" pitchFamily="34" charset="0"/>
                <a:cs typeface="Tahoma" pitchFamily="34" charset="0"/>
              </a:rPr>
              <a:t>انواع ماسک های حفاظتی</a:t>
            </a:r>
            <a:endParaRPr lang="en-US" sz="2800" smtClean="0">
              <a:latin typeface="Tahoma" pitchFamily="34" charset="0"/>
              <a:cs typeface="Tahoma" pitchFamily="34" charset="0"/>
            </a:endParaRPr>
          </a:p>
        </p:txBody>
      </p:sp>
      <p:pic>
        <p:nvPicPr>
          <p:cNvPr id="61446" name="Picture 7" descr="B0000AXEK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3450" y="5108575"/>
            <a:ext cx="15240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8" descr="Mas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5260975"/>
            <a:ext cx="16764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8801784"/>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p:cNvSpPr>
            <a:spLocks noGrp="1" noChangeArrowheads="1"/>
          </p:cNvSpPr>
          <p:nvPr>
            <p:ph type="title" idx="4294967295"/>
          </p:nvPr>
        </p:nvSpPr>
        <p:spPr>
          <a:xfrm>
            <a:off x="0" y="0"/>
            <a:ext cx="8229600" cy="914400"/>
          </a:xfrm>
        </p:spPr>
        <p:txBody>
          <a:bodyPr/>
          <a:lstStyle/>
          <a:p>
            <a:pPr algn="ctr" eaLnBrk="1" hangingPunct="1"/>
            <a:r>
              <a:rPr lang="fa-IR" sz="2800" smtClean="0">
                <a:latin typeface="Arial" pitchFamily="34" charset="0"/>
              </a:rPr>
              <a:t>نتیجه گیری و توصیه ها</a:t>
            </a:r>
            <a:endParaRPr lang="en-US" sz="2800" i="1" smtClean="0">
              <a:latin typeface="Arial" pitchFamily="34" charset="0"/>
            </a:endParaRPr>
          </a:p>
        </p:txBody>
      </p:sp>
      <p:sp>
        <p:nvSpPr>
          <p:cNvPr id="57348" name="Content Placeholder 4"/>
          <p:cNvSpPr>
            <a:spLocks noGrp="1"/>
          </p:cNvSpPr>
          <p:nvPr>
            <p:ph idx="4294967295"/>
          </p:nvPr>
        </p:nvSpPr>
        <p:spPr>
          <a:xfrm>
            <a:off x="0" y="1600200"/>
            <a:ext cx="8229600" cy="4525963"/>
          </a:xfrm>
        </p:spPr>
        <p:txBody>
          <a:bodyPr>
            <a:normAutofit/>
          </a:bodyPr>
          <a:lstStyle/>
          <a:p>
            <a:pPr marL="274320" indent="-274320" algn="r" rtl="1" eaLnBrk="1" fontAlgn="auto" hangingPunct="1">
              <a:lnSpc>
                <a:spcPct val="80000"/>
              </a:lnSpc>
              <a:spcAft>
                <a:spcPts val="0"/>
              </a:spcAft>
              <a:buClr>
                <a:schemeClr val="accent3"/>
              </a:buClr>
              <a:buFontTx/>
              <a:buAutoNum type="arabicPeriod" startAt="3"/>
              <a:defRPr/>
            </a:pPr>
            <a:r>
              <a:rPr lang="fa-IR" altLang="ko-KR" sz="1800" dirty="0" smtClean="0">
                <a:latin typeface="Tahoma" pitchFamily="34" charset="0"/>
                <a:cs typeface="Tahoma" pitchFamily="34" charset="0"/>
              </a:rPr>
              <a:t>هر منطقه/حوزه نیاز دارد که:</a:t>
            </a:r>
          </a:p>
          <a:p>
            <a:pPr marL="640080" lvl="1" indent="-246888" algn="r" rtl="1" eaLnBrk="1" fontAlgn="auto" hangingPunct="1">
              <a:lnSpc>
                <a:spcPct val="80000"/>
              </a:lnSpc>
              <a:spcAft>
                <a:spcPts val="0"/>
              </a:spcAft>
              <a:buFont typeface="Wingdings 2"/>
              <a:buChar char=""/>
              <a:defRPr/>
            </a:pPr>
            <a:r>
              <a:rPr lang="fa-IR" altLang="ko-KR" sz="1600" dirty="0" smtClean="0">
                <a:latin typeface="Tahoma" pitchFamily="34" charset="0"/>
                <a:cs typeface="Tahoma" pitchFamily="34" charset="0"/>
              </a:rPr>
              <a:t>توانایی های افزایش یافته مراقبت از بیماری های ویروسی داشته باشد</a:t>
            </a:r>
          </a:p>
          <a:p>
            <a:pPr marL="640080" lvl="1" indent="-246888" algn="r" rtl="1" eaLnBrk="1" fontAlgn="auto" hangingPunct="1">
              <a:lnSpc>
                <a:spcPct val="80000"/>
              </a:lnSpc>
              <a:spcAft>
                <a:spcPts val="0"/>
              </a:spcAft>
              <a:buFont typeface="Wingdings 2"/>
              <a:buChar char=""/>
              <a:defRPr/>
            </a:pPr>
            <a:r>
              <a:rPr lang="fa-IR" altLang="ko-KR" sz="1600" dirty="0" smtClean="0">
                <a:latin typeface="Tahoma" pitchFamily="34" charset="0"/>
                <a:cs typeface="Tahoma" pitchFamily="34" charset="0"/>
              </a:rPr>
              <a:t>برنامه ای برای اسکان دادن تعداد بالای افراد شدیداً بیمار و فراهم کردن  امکانات مراقبت از افرادی که بیماری خفیفی دارند و در منزل داوطلبانه قرنطینه شده اند, تهیه کند</a:t>
            </a:r>
          </a:p>
          <a:p>
            <a:pPr marL="640080" lvl="1" indent="-246888" algn="r" rtl="1" eaLnBrk="1" fontAlgn="auto" hangingPunct="1">
              <a:lnSpc>
                <a:spcPct val="80000"/>
              </a:lnSpc>
              <a:spcAft>
                <a:spcPts val="0"/>
              </a:spcAft>
              <a:buFont typeface="Wingdings 2"/>
              <a:buChar char=""/>
              <a:defRPr/>
            </a:pPr>
            <a:r>
              <a:rPr lang="fa-IR" altLang="ko-KR" sz="1600" dirty="0" smtClean="0">
                <a:latin typeface="Tahoma" pitchFamily="34" charset="0"/>
                <a:cs typeface="Tahoma" pitchFamily="34" charset="0"/>
              </a:rPr>
              <a:t>بیمارستان ها و مراکز بهداشتی نیاز دارند که بر افزایش توان مقابله با شرایط غیر معمول(فوق العاده) و پیشگیری و کنترل سخت گیرانه عفونت متمرکز شوند.</a:t>
            </a:r>
          </a:p>
          <a:p>
            <a:pPr marL="640080" lvl="1" indent="-246888" algn="r" rtl="1" eaLnBrk="1" fontAlgn="auto" hangingPunct="1">
              <a:lnSpc>
                <a:spcPct val="80000"/>
              </a:lnSpc>
              <a:spcAft>
                <a:spcPts val="0"/>
              </a:spcAft>
              <a:buFont typeface="Wingdings 2"/>
              <a:buChar char=""/>
              <a:defRPr/>
            </a:pPr>
            <a:r>
              <a:rPr lang="fa-IR" altLang="ko-KR" sz="1600" dirty="0" smtClean="0">
                <a:latin typeface="Tahoma" pitchFamily="34" charset="0"/>
                <a:cs typeface="Tahoma" pitchFamily="34" charset="0"/>
              </a:rPr>
              <a:t>جمعیت عمومی باید از احتیاط های اولیه و اساسی پیروی کند </a:t>
            </a:r>
          </a:p>
          <a:p>
            <a:pPr marL="274320" indent="-274320" algn="r" rtl="1" eaLnBrk="1" fontAlgn="auto" hangingPunct="1">
              <a:lnSpc>
                <a:spcPct val="80000"/>
              </a:lnSpc>
              <a:spcAft>
                <a:spcPts val="0"/>
              </a:spcAft>
              <a:buClr>
                <a:schemeClr val="accent3"/>
              </a:buClr>
              <a:buFontTx/>
              <a:buNone/>
              <a:defRPr/>
            </a:pPr>
            <a:endParaRPr lang="fa-IR" altLang="ko-KR" sz="1600" dirty="0" smtClean="0">
              <a:latin typeface="Tahoma" pitchFamily="34" charset="0"/>
              <a:cs typeface="Tahoma" pitchFamily="34" charset="0"/>
            </a:endParaRPr>
          </a:p>
          <a:p>
            <a:pPr marL="274320" indent="-274320" algn="r" rtl="1" eaLnBrk="1" fontAlgn="auto" hangingPunct="1">
              <a:lnSpc>
                <a:spcPct val="80000"/>
              </a:lnSpc>
              <a:spcAft>
                <a:spcPts val="0"/>
              </a:spcAft>
              <a:buClr>
                <a:schemeClr val="accent3"/>
              </a:buClr>
              <a:buFontTx/>
              <a:buNone/>
              <a:defRPr/>
            </a:pPr>
            <a:r>
              <a:rPr lang="fa-IR" altLang="ko-KR" sz="1600" dirty="0" smtClean="0">
                <a:latin typeface="Tahoma" pitchFamily="34" charset="0"/>
                <a:cs typeface="Tahoma" pitchFamily="34" charset="0"/>
              </a:rPr>
              <a:t>    </a:t>
            </a:r>
          </a:p>
          <a:p>
            <a:pPr marL="274320" indent="-274320" algn="just" rtl="1" eaLnBrk="1" fontAlgn="auto" hangingPunct="1">
              <a:lnSpc>
                <a:spcPct val="80000"/>
              </a:lnSpc>
              <a:spcAft>
                <a:spcPts val="0"/>
              </a:spcAft>
              <a:buClr>
                <a:schemeClr val="accent3"/>
              </a:buClr>
              <a:buFontTx/>
              <a:buNone/>
              <a:defRPr/>
            </a:pPr>
            <a:r>
              <a:rPr lang="fa-IR" altLang="ko-KR" sz="1800" dirty="0" smtClean="0">
                <a:latin typeface="Tahoma" pitchFamily="34" charset="0"/>
                <a:cs typeface="Tahoma" pitchFamily="34" charset="0"/>
              </a:rPr>
              <a:t>4. درنیمکره شمالی، انتقال عفونت آنفولانزا معمولاً با آغاز ماه می متوقف می شود. اما در سال های پاندمی(1957) طغیان های تک گیری بین جوانان در فصل تابستان رخ داد.</a:t>
            </a:r>
          </a:p>
          <a:p>
            <a:pPr marL="800100" lvl="1" indent="-342900" algn="just" rtl="1" eaLnBrk="1" fontAlgn="auto" hangingPunct="1">
              <a:lnSpc>
                <a:spcPct val="80000"/>
              </a:lnSpc>
              <a:spcAft>
                <a:spcPts val="0"/>
              </a:spcAft>
              <a:buFont typeface="Times"/>
              <a:buNone/>
              <a:defRPr/>
            </a:pPr>
            <a:r>
              <a:rPr lang="fa-IR" sz="1600" dirty="0" smtClean="0">
                <a:latin typeface="Tahoma" pitchFamily="34" charset="0"/>
                <a:cs typeface="Tahoma" pitchFamily="34" charset="0"/>
              </a:rPr>
              <a:t>احتمال دارد که:</a:t>
            </a:r>
          </a:p>
          <a:p>
            <a:pPr marL="1257300" lvl="2" indent="-342900" algn="just" rtl="1" eaLnBrk="1" fontAlgn="auto" hangingPunct="1">
              <a:lnSpc>
                <a:spcPct val="80000"/>
              </a:lnSpc>
              <a:spcAft>
                <a:spcPts val="0"/>
              </a:spcAft>
              <a:buFont typeface="Wingdings 2"/>
              <a:buChar char=""/>
              <a:defRPr/>
            </a:pPr>
            <a:r>
              <a:rPr lang="fa-IR" sz="1600" dirty="0" smtClean="0">
                <a:latin typeface="Tahoma" pitchFamily="34" charset="0"/>
                <a:cs typeface="Tahoma" pitchFamily="34" charset="0"/>
              </a:rPr>
              <a:t>این موج بیماری در آمریکا شمالی طی 3 تا 5 هفته آینده محو شود.(ویروس آنفولانزا نمی تواند در رطوبت و حرارت بالا زنده بماند.)</a:t>
            </a:r>
          </a:p>
          <a:p>
            <a:pPr marL="1257300" lvl="2" indent="-342900" algn="just" rtl="1" eaLnBrk="1" fontAlgn="auto" hangingPunct="1">
              <a:lnSpc>
                <a:spcPct val="80000"/>
              </a:lnSpc>
              <a:spcAft>
                <a:spcPts val="0"/>
              </a:spcAft>
              <a:buFont typeface="Wingdings 2"/>
              <a:buChar char=""/>
              <a:defRPr/>
            </a:pPr>
            <a:r>
              <a:rPr lang="fa-IR" sz="1600" dirty="0" smtClean="0">
                <a:latin typeface="Tahoma" pitchFamily="34" charset="0"/>
                <a:cs typeface="Tahoma" pitchFamily="34" charset="0"/>
              </a:rPr>
              <a:t>این موج در آمریکا شمالی در پاییز، به صورت موج دوم به شدت پاتوژن بازگردد.</a:t>
            </a:r>
          </a:p>
          <a:p>
            <a:pPr marL="1257300" lvl="2" indent="-342900" algn="just" rtl="1" eaLnBrk="1" fontAlgn="auto" hangingPunct="1">
              <a:lnSpc>
                <a:spcPct val="80000"/>
              </a:lnSpc>
              <a:spcAft>
                <a:spcPts val="0"/>
              </a:spcAft>
              <a:buFont typeface="Wingdings 2"/>
              <a:buChar char=""/>
              <a:defRPr/>
            </a:pPr>
            <a:r>
              <a:rPr lang="fa-IR" altLang="ko-KR" sz="1600" dirty="0" smtClean="0">
                <a:latin typeface="Tahoma" pitchFamily="34" charset="0"/>
                <a:cs typeface="Tahoma" pitchFamily="34" charset="0"/>
              </a:rPr>
              <a:t>به گسترش دور دنیا ادامه دهد و موجب بیماری در نیمکره جنوبی شود.</a:t>
            </a:r>
          </a:p>
          <a:p>
            <a:pPr marL="1257300" lvl="2" indent="-342900" algn="just" rtl="1" eaLnBrk="1" fontAlgn="auto" hangingPunct="1">
              <a:lnSpc>
                <a:spcPct val="80000"/>
              </a:lnSpc>
              <a:spcAft>
                <a:spcPts val="0"/>
              </a:spcAft>
              <a:buFontTx/>
              <a:buNone/>
              <a:defRPr/>
            </a:pPr>
            <a:endParaRPr lang="fa-IR" altLang="ko-KR" sz="1600" dirty="0" smtClean="0">
              <a:latin typeface="Tahoma" pitchFamily="34" charset="0"/>
              <a:cs typeface="Tahoma" pitchFamily="34" charset="0"/>
            </a:endParaRPr>
          </a:p>
          <a:p>
            <a:pPr marL="274320" indent="-274320" algn="just" rtl="1" eaLnBrk="1" fontAlgn="auto" hangingPunct="1">
              <a:lnSpc>
                <a:spcPct val="80000"/>
              </a:lnSpc>
              <a:spcAft>
                <a:spcPts val="0"/>
              </a:spcAft>
              <a:buClr>
                <a:schemeClr val="accent3"/>
              </a:buClr>
              <a:buFontTx/>
              <a:buAutoNum type="arabicPeriod"/>
              <a:defRPr/>
            </a:pPr>
            <a:endParaRPr lang="en-US" altLang="ko-KR" sz="1600" dirty="0" smtClean="0">
              <a:latin typeface="Tahoma" pitchFamily="34" charset="0"/>
              <a:cs typeface="Tahoma" pitchFamily="34" charset="0"/>
            </a:endParaRPr>
          </a:p>
          <a:p>
            <a:pPr marL="274320" indent="-274320" algn="r" rtl="1" eaLnBrk="1" fontAlgn="auto" hangingPunct="1">
              <a:spcAft>
                <a:spcPts val="0"/>
              </a:spcAft>
              <a:buClr>
                <a:schemeClr val="accent3"/>
              </a:buClr>
              <a:buFont typeface="Wingdings 2"/>
              <a:buChar char=""/>
              <a:defRPr/>
            </a:pPr>
            <a:endParaRPr lang="en-US" sz="1600" dirty="0" smtClean="0"/>
          </a:p>
        </p:txBody>
      </p:sp>
      <p:sp>
        <p:nvSpPr>
          <p:cNvPr id="67588" name="Text Box 4"/>
          <p:cNvSpPr txBox="1">
            <a:spLocks noChangeArrowheads="1"/>
          </p:cNvSpPr>
          <p:nvPr/>
        </p:nvSpPr>
        <p:spPr bwMode="auto">
          <a:xfrm>
            <a:off x="8012113" y="6583363"/>
            <a:ext cx="11318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algn="r" rtl="1"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algn="r" rtl="1"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algn="r" rtl="1"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algn="r" rtl="1" eaLnBrk="0" fontAlgn="base" hangingPunct="0">
              <a:spcBef>
                <a:spcPct val="0"/>
              </a:spcBef>
              <a:spcAft>
                <a:spcPct val="0"/>
              </a:spcAft>
              <a:defRPr sz="2400" b="1">
                <a:solidFill>
                  <a:schemeClr val="tx1"/>
                </a:solidFill>
                <a:latin typeface="Arial" pitchFamily="34" charset="0"/>
                <a:cs typeface="Arial" pitchFamily="34" charset="0"/>
              </a:defRPr>
            </a:lvl9pPr>
          </a:lstStyle>
          <a:p>
            <a:pPr eaLnBrk="1" hangingPunct="1"/>
            <a:r>
              <a:rPr lang="en-US" sz="1200"/>
              <a:t>Source: CDC</a:t>
            </a:r>
          </a:p>
        </p:txBody>
      </p:sp>
    </p:spTree>
    <p:extLst>
      <p:ext uri="{BB962C8B-B14F-4D97-AF65-F5344CB8AC3E}">
        <p14:creationId xmlns:p14="http://schemas.microsoft.com/office/powerpoint/2010/main" val="294515884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4"/>
          <p:cNvSpPr>
            <a:spLocks noGrp="1" noChangeArrowheads="1"/>
          </p:cNvSpPr>
          <p:nvPr>
            <p:ph type="title" idx="4294967295"/>
          </p:nvPr>
        </p:nvSpPr>
        <p:spPr>
          <a:xfrm>
            <a:off x="0" y="0"/>
            <a:ext cx="8229600" cy="914400"/>
          </a:xfrm>
        </p:spPr>
        <p:txBody>
          <a:bodyPr/>
          <a:lstStyle/>
          <a:p>
            <a:pPr algn="ctr" eaLnBrk="1" hangingPunct="1"/>
            <a:r>
              <a:rPr lang="fa-IR" sz="2800" dirty="0" smtClean="0">
                <a:latin typeface="Arial" pitchFamily="34" charset="0"/>
              </a:rPr>
              <a:t>نتیجه گیری و توصیه ها</a:t>
            </a:r>
            <a:endParaRPr lang="en-US" sz="2800" i="1" dirty="0" smtClean="0">
              <a:latin typeface="Arial" pitchFamily="34" charset="0"/>
            </a:endParaRPr>
          </a:p>
        </p:txBody>
      </p:sp>
      <p:sp>
        <p:nvSpPr>
          <p:cNvPr id="60420" name="Content Placeholder 4"/>
          <p:cNvSpPr>
            <a:spLocks noGrp="1"/>
          </p:cNvSpPr>
          <p:nvPr>
            <p:ph idx="4294967295"/>
          </p:nvPr>
        </p:nvSpPr>
        <p:spPr>
          <a:xfrm>
            <a:off x="914400" y="1441450"/>
            <a:ext cx="8229600" cy="4525963"/>
          </a:xfrm>
        </p:spPr>
        <p:txBody>
          <a:bodyPr>
            <a:normAutofit lnSpcReduction="10000"/>
          </a:bodyPr>
          <a:lstStyle/>
          <a:p>
            <a:pPr marL="274320" indent="-274320" algn="just" rtl="1" eaLnBrk="1" fontAlgn="auto" hangingPunct="1">
              <a:lnSpc>
                <a:spcPct val="80000"/>
              </a:lnSpc>
              <a:spcAft>
                <a:spcPts val="0"/>
              </a:spcAft>
              <a:buClr>
                <a:schemeClr val="accent3"/>
              </a:buClr>
              <a:buFontTx/>
              <a:buNone/>
              <a:defRPr/>
            </a:pPr>
            <a:endParaRPr lang="fa-IR" altLang="ko-KR" sz="1800" dirty="0" smtClean="0">
              <a:latin typeface="Tahoma" pitchFamily="34" charset="0"/>
              <a:cs typeface="Tahoma" pitchFamily="34" charset="0"/>
            </a:endParaRPr>
          </a:p>
          <a:p>
            <a:pPr marL="274320" indent="-274320" algn="just" rtl="1" eaLnBrk="1" fontAlgn="auto" hangingPunct="1">
              <a:lnSpc>
                <a:spcPct val="80000"/>
              </a:lnSpc>
              <a:spcAft>
                <a:spcPts val="0"/>
              </a:spcAft>
              <a:buClr>
                <a:schemeClr val="accent3"/>
              </a:buClr>
              <a:buFontTx/>
              <a:buAutoNum type="arabicPeriod" startAt="5"/>
              <a:defRPr/>
            </a:pPr>
            <a:r>
              <a:rPr lang="fa-IR" altLang="ko-KR" sz="1800" dirty="0" smtClean="0">
                <a:latin typeface="Tahoma" pitchFamily="34" charset="0"/>
                <a:cs typeface="Tahoma" pitchFamily="34" charset="0"/>
              </a:rPr>
              <a:t>بستن مرزها و محدودیت های مسافرتی:</a:t>
            </a:r>
          </a:p>
          <a:p>
            <a:pPr marL="640080" lvl="1" indent="-246888" algn="just" rtl="1" eaLnBrk="1" fontAlgn="auto" hangingPunct="1">
              <a:lnSpc>
                <a:spcPct val="80000"/>
              </a:lnSpc>
              <a:spcAft>
                <a:spcPts val="0"/>
              </a:spcAft>
              <a:buFont typeface="Wingdings 2"/>
              <a:buChar char=""/>
              <a:defRPr/>
            </a:pPr>
            <a:r>
              <a:rPr lang="fa-IR" altLang="ko-KR" sz="1600" dirty="0" smtClean="0">
                <a:latin typeface="Tahoma" pitchFamily="34" charset="0"/>
                <a:cs typeface="Tahoma" pitchFamily="34" charset="0"/>
              </a:rPr>
              <a:t> بیماری از مرزها و قاره ها عبور کرده است. </a:t>
            </a:r>
            <a:r>
              <a:rPr lang="fa-IR" sz="1600" dirty="0" smtClean="0">
                <a:latin typeface="Tahoma" pitchFamily="34" charset="0"/>
                <a:cs typeface="Tahoma" pitchFamily="34" charset="0"/>
              </a:rPr>
              <a:t>بنابراين </a:t>
            </a:r>
            <a:r>
              <a:rPr lang="fa-IR" altLang="ko-KR" sz="1600" dirty="0" smtClean="0">
                <a:latin typeface="Tahoma" pitchFamily="34" charset="0"/>
                <a:cs typeface="Tahoma" pitchFamily="34" charset="0"/>
              </a:rPr>
              <a:t>بستن مرزها و محدودیت های مسافرتی مسیر انتشار بیماری را تغییر نخواهد داد.</a:t>
            </a:r>
          </a:p>
          <a:p>
            <a:pPr marL="1257300" lvl="2" indent="-342900" algn="just" rtl="1" eaLnBrk="1" fontAlgn="auto" hangingPunct="1">
              <a:lnSpc>
                <a:spcPct val="80000"/>
              </a:lnSpc>
              <a:spcAft>
                <a:spcPts val="0"/>
              </a:spcAft>
              <a:buFont typeface="Wingdings 2"/>
              <a:buChar char=""/>
              <a:defRPr/>
            </a:pPr>
            <a:r>
              <a:rPr lang="fa-IR" altLang="ko-KR" sz="1600" dirty="0" smtClean="0">
                <a:latin typeface="Tahoma" pitchFamily="34" charset="0"/>
                <a:cs typeface="Tahoma" pitchFamily="34" charset="0"/>
              </a:rPr>
              <a:t>تجربه اخیر در سال 2003 در مورد </a:t>
            </a:r>
            <a:r>
              <a:rPr lang="en-US" altLang="ko-KR" sz="1600" dirty="0" smtClean="0">
                <a:latin typeface="Tahoma" pitchFamily="34" charset="0"/>
                <a:cs typeface="Tahoma" pitchFamily="34" charset="0"/>
              </a:rPr>
              <a:t>SARS</a:t>
            </a:r>
            <a:r>
              <a:rPr lang="fa-IR" altLang="ko-KR" sz="1600" dirty="0" smtClean="0">
                <a:latin typeface="Tahoma" pitchFamily="34" charset="0"/>
                <a:cs typeface="Tahoma" pitchFamily="34" charset="0"/>
              </a:rPr>
              <a:t>، ناکارآمدی چنین تدابیری را نشان داد.</a:t>
            </a:r>
          </a:p>
          <a:p>
            <a:pPr marL="1257300" lvl="2" indent="-342900" algn="just" rtl="1" eaLnBrk="1" fontAlgn="auto" hangingPunct="1">
              <a:lnSpc>
                <a:spcPct val="80000"/>
              </a:lnSpc>
              <a:spcAft>
                <a:spcPts val="0"/>
              </a:spcAft>
              <a:buFont typeface="Wingdings 2"/>
              <a:buChar char=""/>
              <a:defRPr/>
            </a:pPr>
            <a:r>
              <a:rPr lang="fa-IR" altLang="ko-KR" sz="1600" dirty="0" smtClean="0">
                <a:latin typeface="Tahoma" pitchFamily="34" charset="0"/>
                <a:cs typeface="Tahoma" pitchFamily="34" charset="0"/>
              </a:rPr>
              <a:t>در چین، 14ملیون نفر در فرودگاه ها و ایستگاه های قطار برای تب غربالگری شدند، اما فقط 12 مورد احتمالی </a:t>
            </a:r>
            <a:r>
              <a:rPr lang="en-US" altLang="ko-KR" sz="1600" dirty="0" smtClean="0">
                <a:latin typeface="Tahoma" pitchFamily="34" charset="0"/>
                <a:cs typeface="Tahoma" pitchFamily="34" charset="0"/>
              </a:rPr>
              <a:t>SARS</a:t>
            </a:r>
            <a:r>
              <a:rPr lang="fa-IR" altLang="ko-KR" sz="1600" dirty="0" smtClean="0">
                <a:latin typeface="Tahoma" pitchFamily="34" charset="0"/>
                <a:cs typeface="Tahoma" pitchFamily="34" charset="0"/>
              </a:rPr>
              <a:t> یافت شد.</a:t>
            </a:r>
          </a:p>
          <a:p>
            <a:pPr marL="1257300" lvl="2" indent="-342900" algn="just" rtl="1" eaLnBrk="1" fontAlgn="auto" hangingPunct="1">
              <a:lnSpc>
                <a:spcPct val="80000"/>
              </a:lnSpc>
              <a:spcAft>
                <a:spcPts val="0"/>
              </a:spcAft>
              <a:buFont typeface="Wingdings 2"/>
              <a:buChar char=""/>
              <a:defRPr/>
            </a:pPr>
            <a:r>
              <a:rPr lang="fa-IR" altLang="ko-KR" sz="1600" dirty="0" smtClean="0">
                <a:latin typeface="Tahoma" pitchFamily="34" charset="0"/>
                <a:cs typeface="Tahoma" pitchFamily="34" charset="0"/>
              </a:rPr>
              <a:t>سنگاپور گزارش داد که پس از غربالگری حدود 500000 مسافر هوایی، هیچ مورد</a:t>
            </a:r>
            <a:r>
              <a:rPr lang="en-US" altLang="ko-KR" sz="1600" dirty="0" smtClean="0">
                <a:latin typeface="Tahoma" pitchFamily="34" charset="0"/>
                <a:cs typeface="Tahoma" pitchFamily="34" charset="0"/>
              </a:rPr>
              <a:t>SARS </a:t>
            </a:r>
            <a:r>
              <a:rPr lang="fa-IR" altLang="ko-KR" sz="1600" dirty="0" smtClean="0">
                <a:latin typeface="Tahoma" pitchFamily="34" charset="0"/>
                <a:cs typeface="Tahoma" pitchFamily="34" charset="0"/>
              </a:rPr>
              <a:t>یافت نشد</a:t>
            </a:r>
            <a:r>
              <a:rPr lang="en-US" altLang="ko-KR" sz="1600" dirty="0" smtClean="0">
                <a:latin typeface="Tahoma" pitchFamily="34" charset="0"/>
                <a:cs typeface="Tahoma" pitchFamily="34" charset="0"/>
              </a:rPr>
              <a:t>.</a:t>
            </a:r>
            <a:endParaRPr lang="fa-IR" altLang="ko-KR" sz="1600" dirty="0" smtClean="0">
              <a:latin typeface="Tahoma" pitchFamily="34" charset="0"/>
              <a:cs typeface="Tahoma" pitchFamily="34" charset="0"/>
            </a:endParaRPr>
          </a:p>
          <a:p>
            <a:pPr marL="1257300" lvl="2" indent="-342900" algn="just" rtl="1" eaLnBrk="1" fontAlgn="auto" hangingPunct="1">
              <a:lnSpc>
                <a:spcPct val="80000"/>
              </a:lnSpc>
              <a:spcAft>
                <a:spcPts val="0"/>
              </a:spcAft>
              <a:buFont typeface="Wingdings 2"/>
              <a:buChar char=""/>
              <a:defRPr/>
            </a:pPr>
            <a:r>
              <a:rPr lang="fa-IR" altLang="ko-KR" sz="1600" dirty="0" smtClean="0">
                <a:latin typeface="Tahoma" pitchFamily="34" charset="0"/>
                <a:cs typeface="Tahoma" pitchFamily="34" charset="0"/>
              </a:rPr>
              <a:t>روش های پایش غیر فعال (که در آنها افراد علامتدار به عنوان بیمار گزارش می شوند) می توانند ابزارهای مهم و کارا یی باشند.</a:t>
            </a:r>
          </a:p>
          <a:p>
            <a:pPr marL="274320" indent="-274320" algn="just" rtl="1" eaLnBrk="1" fontAlgn="auto" hangingPunct="1">
              <a:lnSpc>
                <a:spcPct val="80000"/>
              </a:lnSpc>
              <a:spcAft>
                <a:spcPts val="0"/>
              </a:spcAft>
              <a:buClr>
                <a:schemeClr val="accent3"/>
              </a:buClr>
              <a:buFontTx/>
              <a:buAutoNum type="arabicPeriod" startAt="4"/>
              <a:defRPr/>
            </a:pPr>
            <a:endParaRPr lang="fa-IR" altLang="ko-KR" sz="1600" dirty="0" smtClean="0">
              <a:latin typeface="Tahoma" pitchFamily="34" charset="0"/>
              <a:cs typeface="Tahoma" pitchFamily="34" charset="0"/>
            </a:endParaRPr>
          </a:p>
          <a:p>
            <a:pPr marL="274320" indent="-274320" algn="just" rtl="1" eaLnBrk="1" fontAlgn="auto" hangingPunct="1">
              <a:lnSpc>
                <a:spcPct val="80000"/>
              </a:lnSpc>
              <a:spcAft>
                <a:spcPts val="0"/>
              </a:spcAft>
              <a:buClr>
                <a:schemeClr val="accent3"/>
              </a:buClr>
              <a:buFontTx/>
              <a:buNone/>
              <a:defRPr/>
            </a:pPr>
            <a:r>
              <a:rPr lang="fa-IR" altLang="ko-KR" sz="1800" dirty="0" smtClean="0">
                <a:latin typeface="Tahoma" pitchFamily="34" charset="0"/>
                <a:cs typeface="Tahoma" pitchFamily="34" charset="0"/>
              </a:rPr>
              <a:t>6.  تعطیل کردن مدارس:</a:t>
            </a:r>
          </a:p>
          <a:p>
            <a:pPr marL="640080" lvl="1" indent="-246888" algn="just" rtl="1" eaLnBrk="1" fontAlgn="auto" hangingPunct="1">
              <a:lnSpc>
                <a:spcPct val="80000"/>
              </a:lnSpc>
              <a:spcAft>
                <a:spcPts val="0"/>
              </a:spcAft>
              <a:buFont typeface="Arial" pitchFamily="34" charset="0"/>
              <a:buChar char="•"/>
              <a:defRPr/>
            </a:pPr>
            <a:r>
              <a:rPr lang="fa-IR" altLang="ko-KR" sz="1600" dirty="0" smtClean="0">
                <a:latin typeface="Tahoma" pitchFamily="34" charset="0"/>
                <a:cs typeface="Tahoma" pitchFamily="34" charset="0"/>
              </a:rPr>
              <a:t>تعطیل کردن انحصاری مدارس فقط انتشار بیماری را به تاخیر می اندازد. پس از بازگشایی ( مدارس را نمی توان به طور نامحدود تعطیل کرد.) بیماری دوباره منتشر می شود. </a:t>
            </a:r>
            <a:r>
              <a:rPr lang="fa-IR" sz="1600" dirty="0" smtClean="0">
                <a:latin typeface="Tahoma" pitchFamily="34" charset="0"/>
                <a:cs typeface="Tahoma" pitchFamily="34" charset="0"/>
              </a:rPr>
              <a:t>بعلاوه ، </a:t>
            </a:r>
            <a:r>
              <a:rPr lang="fa-IR" altLang="ko-KR" sz="1600" dirty="0" smtClean="0">
                <a:latin typeface="Tahoma" pitchFamily="34" charset="0"/>
                <a:cs typeface="Tahoma" pitchFamily="34" charset="0"/>
              </a:rPr>
              <a:t>تعطیلی مدارس ممکن است فشار زیادی بر والدبن شاغل وارد آورد و موجب ضربه اقتصادی شود.</a:t>
            </a:r>
          </a:p>
          <a:p>
            <a:pPr marL="640080" lvl="1" indent="-246888" algn="just" rtl="1" eaLnBrk="1" fontAlgn="auto" hangingPunct="1">
              <a:lnSpc>
                <a:spcPct val="80000"/>
              </a:lnSpc>
              <a:spcAft>
                <a:spcPts val="0"/>
              </a:spcAft>
              <a:buFont typeface="Arial" pitchFamily="34" charset="0"/>
              <a:buChar char="•"/>
              <a:defRPr/>
            </a:pPr>
            <a:r>
              <a:rPr lang="fa-IR" altLang="ko-KR" sz="1600" dirty="0" smtClean="0">
                <a:latin typeface="Tahoma" pitchFamily="34" charset="0"/>
                <a:cs typeface="Tahoma" pitchFamily="34" charset="0"/>
              </a:rPr>
              <a:t>علاوه بر این، تعطیل کردن مدارس فشار مضاعفی بر والدین شاغل خواهد داشت و سبب لطمات اقتصادی می گردد.</a:t>
            </a:r>
            <a:endParaRPr lang="en-US" altLang="ko-KR" sz="1600" dirty="0" smtClean="0">
              <a:latin typeface="Tahoma" pitchFamily="34" charset="0"/>
              <a:cs typeface="Tahoma" pitchFamily="34" charset="0"/>
            </a:endParaRPr>
          </a:p>
          <a:p>
            <a:pPr marL="640080" lvl="1" indent="-246888" algn="just" rtl="1" eaLnBrk="1" fontAlgn="auto" hangingPunct="1">
              <a:lnSpc>
                <a:spcPct val="80000"/>
              </a:lnSpc>
              <a:spcAft>
                <a:spcPts val="0"/>
              </a:spcAft>
              <a:buFont typeface="Arial" pitchFamily="34" charset="0"/>
              <a:buChar char="•"/>
              <a:defRPr/>
            </a:pPr>
            <a:r>
              <a:rPr lang="fa-IR" altLang="ko-KR" sz="1600" dirty="0" smtClean="0">
                <a:latin typeface="Tahoma" pitchFamily="34" charset="0"/>
                <a:cs typeface="Tahoma" pitchFamily="34" charset="0"/>
              </a:rPr>
              <a:t>تعطیل کردن، پس از شناسایی گروه های بزرگ بیماری، اقدام مناسبی خواهد بود، چرا که میزان غیبت در بین دانش آموزان و معلم ها نیز بالا خواهد رفت.</a:t>
            </a:r>
          </a:p>
          <a:p>
            <a:pPr marL="640080" lvl="1" indent="-246888" algn="just" rtl="1" eaLnBrk="1" fontAlgn="auto" hangingPunct="1">
              <a:lnSpc>
                <a:spcPct val="80000"/>
              </a:lnSpc>
              <a:spcAft>
                <a:spcPts val="0"/>
              </a:spcAft>
              <a:buFont typeface="Arial" pitchFamily="34" charset="0"/>
              <a:buChar char="•"/>
              <a:defRPr/>
            </a:pPr>
            <a:endParaRPr lang="fa-IR" altLang="ko-KR" sz="1800" dirty="0" smtClean="0">
              <a:latin typeface="Tahoma" pitchFamily="34" charset="0"/>
              <a:cs typeface="Tahoma" pitchFamily="34" charset="0"/>
            </a:endParaRPr>
          </a:p>
          <a:p>
            <a:pPr marL="640080" lvl="1" indent="-246888" algn="just" rtl="1" eaLnBrk="1" fontAlgn="auto" hangingPunct="1">
              <a:lnSpc>
                <a:spcPct val="80000"/>
              </a:lnSpc>
              <a:spcAft>
                <a:spcPts val="0"/>
              </a:spcAft>
              <a:buFont typeface="Arial" pitchFamily="34" charset="0"/>
              <a:buChar char="•"/>
              <a:defRPr/>
            </a:pPr>
            <a:endParaRPr lang="fa-IR" altLang="ko-KR" sz="1800" dirty="0" smtClean="0">
              <a:latin typeface="Tahoma" pitchFamily="34" charset="0"/>
              <a:cs typeface="Tahoma" pitchFamily="34" charset="0"/>
            </a:endParaRPr>
          </a:p>
          <a:p>
            <a:pPr marL="274320" indent="-274320" algn="r" rtl="1" eaLnBrk="1" fontAlgn="auto" hangingPunct="1">
              <a:spcAft>
                <a:spcPts val="0"/>
              </a:spcAft>
              <a:buClr>
                <a:schemeClr val="accent3"/>
              </a:buClr>
              <a:buFontTx/>
              <a:buNone/>
              <a:defRPr/>
            </a:pPr>
            <a:endParaRPr lang="en-US" dirty="0" smtClean="0"/>
          </a:p>
        </p:txBody>
      </p:sp>
      <p:sp>
        <p:nvSpPr>
          <p:cNvPr id="68612" name="Text Box 4"/>
          <p:cNvSpPr txBox="1">
            <a:spLocks noChangeArrowheads="1"/>
          </p:cNvSpPr>
          <p:nvPr/>
        </p:nvSpPr>
        <p:spPr bwMode="auto">
          <a:xfrm>
            <a:off x="8012113" y="6583363"/>
            <a:ext cx="11318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algn="r" rtl="1"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algn="r" rtl="1"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algn="r" rtl="1"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algn="r" rtl="1" eaLnBrk="0" fontAlgn="base" hangingPunct="0">
              <a:spcBef>
                <a:spcPct val="0"/>
              </a:spcBef>
              <a:spcAft>
                <a:spcPct val="0"/>
              </a:spcAft>
              <a:defRPr sz="2400" b="1">
                <a:solidFill>
                  <a:schemeClr val="tx1"/>
                </a:solidFill>
                <a:latin typeface="Arial" pitchFamily="34" charset="0"/>
                <a:cs typeface="Arial" pitchFamily="34" charset="0"/>
              </a:defRPr>
            </a:lvl9pPr>
          </a:lstStyle>
          <a:p>
            <a:pPr eaLnBrk="1" hangingPunct="1"/>
            <a:r>
              <a:rPr lang="en-US" sz="1200"/>
              <a:t>Source: CDC</a:t>
            </a:r>
          </a:p>
        </p:txBody>
      </p:sp>
    </p:spTree>
    <p:extLst>
      <p:ext uri="{BB962C8B-B14F-4D97-AF65-F5344CB8AC3E}">
        <p14:creationId xmlns:p14="http://schemas.microsoft.com/office/powerpoint/2010/main" val="413840928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Content Placeholder 3"/>
          <p:cNvSpPr>
            <a:spLocks noGrp="1"/>
          </p:cNvSpPr>
          <p:nvPr>
            <p:ph idx="1"/>
          </p:nvPr>
        </p:nvSpPr>
        <p:spPr>
          <a:xfrm>
            <a:off x="381000" y="1371600"/>
            <a:ext cx="8229600" cy="4525963"/>
          </a:xfrm>
        </p:spPr>
        <p:txBody>
          <a:bodyPr/>
          <a:lstStyle/>
          <a:p>
            <a:pPr algn="ctr" eaLnBrk="1" hangingPunct="1">
              <a:buFont typeface="Arial" pitchFamily="34" charset="0"/>
              <a:buNone/>
            </a:pPr>
            <a:endParaRPr lang="en-US" sz="7200" smtClean="0">
              <a:latin typeface="Times New Roman" pitchFamily="18" charset="0"/>
              <a:cs typeface="Times New Roman" pitchFamily="18" charset="0"/>
            </a:endParaRPr>
          </a:p>
          <a:p>
            <a:pPr algn="ctr" eaLnBrk="1" hangingPunct="1">
              <a:buFont typeface="Arial" pitchFamily="34" charset="0"/>
              <a:buNone/>
            </a:pPr>
            <a:r>
              <a:rPr lang="en-US" sz="7200" smtClean="0">
                <a:latin typeface="Times New Roman" pitchFamily="18" charset="0"/>
                <a:cs typeface="Times New Roman" pitchFamily="18" charset="0"/>
              </a:rPr>
              <a:t>Thank you</a:t>
            </a:r>
          </a:p>
          <a:p>
            <a:pPr algn="ctr" eaLnBrk="1" hangingPunct="1">
              <a:buFont typeface="Arial" pitchFamily="34" charset="0"/>
              <a:buNone/>
            </a:pPr>
            <a:endParaRPr lang="en-US" sz="7200" smtClean="0">
              <a:latin typeface="Times New Roman" pitchFamily="18" charset="0"/>
              <a:cs typeface="Times New Roman" pitchFamily="18" charset="0"/>
            </a:endParaRPr>
          </a:p>
        </p:txBody>
      </p:sp>
      <p:pic>
        <p:nvPicPr>
          <p:cNvPr id="70659" name="Picture 4" descr="j04244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905000"/>
            <a:ext cx="235426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5" descr="snee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05000"/>
            <a:ext cx="236378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571636"/>
      </p:ext>
    </p:extLst>
  </p:cSld>
  <p:clrMapOvr>
    <a:masterClrMapping/>
  </p:clrMapOvr>
  <p:transition spd="slow">
    <p:wedg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3" y="438414"/>
            <a:ext cx="7773338" cy="1465545"/>
          </a:xfrm>
        </p:spPr>
        <p:txBody>
          <a:bodyPr>
            <a:normAutofit fontScale="90000"/>
          </a:bodyPr>
          <a:lstStyle/>
          <a:p>
            <a:r>
              <a:rPr lang="en-IN" sz="6000" b="1" dirty="0" smtClean="0">
                <a:solidFill>
                  <a:srgbClr val="FF0000"/>
                </a:solidFill>
              </a:rPr>
              <a:t>Structure of mers virus </a:t>
            </a:r>
            <a:endParaRPr lang="en-IN" sz="6000" b="1" dirty="0">
              <a:solidFill>
                <a:srgbClr val="FF0000"/>
              </a:solidFill>
            </a:endParaRPr>
          </a:p>
        </p:txBody>
      </p:sp>
      <p:sp>
        <p:nvSpPr>
          <p:cNvPr id="3" name="Content Placeholder 2"/>
          <p:cNvSpPr>
            <a:spLocks noGrp="1"/>
          </p:cNvSpPr>
          <p:nvPr>
            <p:ph sz="half" idx="1"/>
          </p:nvPr>
        </p:nvSpPr>
        <p:spPr>
          <a:xfrm>
            <a:off x="685330" y="2367093"/>
            <a:ext cx="3829520" cy="3424107"/>
          </a:xfrm>
          <a:prstGeom prst="rect">
            <a:avLst/>
          </a:prstGeom>
        </p:spPr>
        <p:txBody>
          <a:bodyPr/>
          <a:lstStyle/>
          <a:p>
            <a:endParaRPr lang="en-IN"/>
          </a:p>
        </p:txBody>
      </p:sp>
      <p:pic>
        <p:nvPicPr>
          <p:cNvPr id="5" name="Content Placeholder 4"/>
          <p:cNvPicPr>
            <a:picLocks noGrp="1" noChangeAspect="1"/>
          </p:cNvPicPr>
          <p:nvPr>
            <p:ph sz="half" idx="2"/>
          </p:nvPr>
        </p:nvPicPr>
        <p:blipFill>
          <a:blip r:embed="rId2"/>
          <a:stretch>
            <a:fillRect/>
          </a:stretch>
        </p:blipFill>
        <p:spPr>
          <a:xfrm>
            <a:off x="0" y="2116900"/>
            <a:ext cx="9144000" cy="4922728"/>
          </a:xfrm>
          <a:prstGeom prst="rect">
            <a:avLst/>
          </a:prstGeom>
        </p:spPr>
      </p:pic>
    </p:spTree>
    <p:extLst>
      <p:ext uri="{BB962C8B-B14F-4D97-AF65-F5344CB8AC3E}">
        <p14:creationId xmlns:p14="http://schemas.microsoft.com/office/powerpoint/2010/main" val="20146800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460</TotalTime>
  <Words>7039</Words>
  <Application>Microsoft Office PowerPoint</Application>
  <PresentationFormat>On-screen Show (4:3)</PresentationFormat>
  <Paragraphs>504</Paragraphs>
  <Slides>85</Slides>
  <Notes>19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85</vt:i4>
      </vt:variant>
    </vt:vector>
  </HeadingPairs>
  <TitlesOfParts>
    <vt:vector size="87" baseType="lpstr">
      <vt:lpstr>Adjacency</vt:lpstr>
      <vt:lpstr>Worksheet</vt:lpstr>
      <vt:lpstr>PowerPoint Presentation</vt:lpstr>
      <vt:lpstr>World emergence of two exceptional new virus infections cause Acute respiratory distress syndrome  – Avian influenza A – Novel coronavirus</vt:lpstr>
      <vt:lpstr>PowerPoint Presentation</vt:lpstr>
      <vt:lpstr>PowerPoint Presentation</vt:lpstr>
      <vt:lpstr>PowerPoint Presentation</vt:lpstr>
      <vt:lpstr>PowerPoint Presentation</vt:lpstr>
      <vt:lpstr>PowerPoint Presentation</vt:lpstr>
      <vt:lpstr>Middle East Respiratory Syndrome (MERS) belongs to Coronavirus infections </vt:lpstr>
      <vt:lpstr>Structure of mers virus </vt:lpstr>
      <vt:lpstr>PowerPoint Presentation</vt:lpstr>
      <vt:lpstr>PowerPoint Presentation</vt:lpstr>
      <vt:lpstr>PowerPoint Presentation</vt:lpstr>
      <vt:lpstr>راه های انتقال </vt:lpstr>
      <vt:lpstr>Why palm tress in the MERS-CoV acquisition model...? A hypothesis?  </vt:lpstr>
      <vt:lpstr>PowerPoint Presentation</vt:lpstr>
      <vt:lpstr>Common clinical presentations</vt:lpstr>
      <vt:lpstr>MERS میتواند طیف گسترده ای از علایم از درگیری دستگاه تنفسی تا در گیری دستگاه گوارش ایجاد کند </vt:lpstr>
      <vt:lpstr>Radiological findings </vt:lpstr>
      <vt:lpstr>Co-infections in MERS  </vt:lpstr>
      <vt:lpstr>مورد مظنون یا مشکوک به MERS(فردی که نیاز به نونه گیری از نظر کوروناویروس دارد)</vt:lpstr>
      <vt:lpstr>Patient Under Investigation (PUI)</vt:lpstr>
      <vt:lpstr>Patient Under Investigation (PUI)</vt:lpstr>
      <vt:lpstr>Patient Under Investigation (PUI)</vt:lpstr>
      <vt:lpstr>PowerPoint Presentation</vt:lpstr>
      <vt:lpstr>When to consider as  MERS-CoV Infection </vt:lpstr>
      <vt:lpstr>مورد محتمل اول</vt:lpstr>
      <vt:lpstr>مورد محتمل دوم</vt:lpstr>
      <vt:lpstr>مورد محتمل سوم</vt:lpstr>
      <vt:lpstr>مورد قطعی</vt:lpstr>
      <vt:lpstr>MERS-CoV and Pregnancy</vt:lpstr>
      <vt:lpstr>نحوه گزارش دهي</vt:lpstr>
      <vt:lpstr>گروههاي در معرض آلودگي با ويروس</vt:lpstr>
      <vt:lpstr>اقدامات پيشگيرانه لازم جهت مواجهه با مورد مشكوك به كورونا ويروس:</vt:lpstr>
      <vt:lpstr>Droplet precautions</vt:lpstr>
      <vt:lpstr>Airborne precautions</vt:lpstr>
      <vt:lpstr>اقدامات احتياطي عمومي:</vt:lpstr>
      <vt:lpstr>PowerPoint Presentation</vt:lpstr>
      <vt:lpstr>گزارش فوري به سيستم بهداشتي</vt:lpstr>
      <vt:lpstr>Role of laboratories </vt:lpstr>
      <vt:lpstr>تهيه نمونه و جابجايي آن</vt:lpstr>
      <vt:lpstr>PowerPoint Presentation</vt:lpstr>
      <vt:lpstr>What specimen to collect </vt:lpstr>
      <vt:lpstr>Rt-pcr the gold standard </vt:lpstr>
      <vt:lpstr>PowerPoint Presentation</vt:lpstr>
      <vt:lpstr>PowerPoint Presentation</vt:lpstr>
      <vt:lpstr>مديريت باليني موارد بيماري</vt:lpstr>
      <vt:lpstr>PowerPoint Presentation</vt:lpstr>
      <vt:lpstr>اقدامات پيشگيرانه و كنترلي آغاز شود:</vt:lpstr>
      <vt:lpstr>PowerPoint Presentation</vt:lpstr>
      <vt:lpstr>براي تمام بيماران مبتلا به عفونت تنفسي شديد حاد، اكسيژن درماني كافي انجام شود:</vt:lpstr>
      <vt:lpstr>درمان تجربي آنتي بيوتيكي مناسب براي ميكروارگانيسم هاي احتمالي (از جمله ميكروب هاي شايع در پنوموني اكتسابي در جامعه) آغاز گردد</vt:lpstr>
      <vt:lpstr>influenza</vt:lpstr>
      <vt:lpstr>ویروس</vt:lpstr>
      <vt:lpstr>PowerPoint Presentation</vt:lpstr>
      <vt:lpstr>PowerPoint Presentation</vt:lpstr>
      <vt:lpstr>PowerPoint Presentation</vt:lpstr>
      <vt:lpstr>PowerPoint Presentation</vt:lpstr>
      <vt:lpstr> Pandemics and Pandemic Threats of the 20th Century</vt:lpstr>
      <vt:lpstr>PowerPoint Presentation</vt:lpstr>
      <vt:lpstr>PowerPoint Presentation</vt:lpstr>
      <vt:lpstr>گروههای پرخطر</vt:lpstr>
      <vt:lpstr>تشخیص</vt:lpstr>
      <vt:lpstr> آنفولانزای A(H1N1) : تعریف بیماری</vt:lpstr>
      <vt:lpstr>مورد محتمل به عفونت با آنفولانزای خوکی (H1N1)A: </vt:lpstr>
      <vt:lpstr>مورد مشکوک به عفونت با آنفولانزای خوکی (H1N1)A</vt:lpstr>
      <vt:lpstr>PowerPoint Presentation</vt:lpstr>
      <vt:lpstr>آنفولانزای A(H1N1) : راهنمای عملکرد  برای پزشکان</vt:lpstr>
      <vt:lpstr>PowerPoint Presentation</vt:lpstr>
      <vt:lpstr>علائم فرم شدید بیماری در بالغین :  افراد بالغی که اندیکاسیون ارجاع به مراکز درمانی دارند</vt:lpstr>
      <vt:lpstr>اقدامات درمانی برای آنفلوانزای جدید H1N1 </vt:lpstr>
      <vt:lpstr>علائم فرم شدید بیماری در کودکان:  کودکانی که اندیکاسیون ارجاع به مراکز درمانی دارند ؟</vt:lpstr>
      <vt:lpstr>آنفولانزای A(H1N1) : راهنمای عملکرد زیستی-حفاطتی برای کارکنان آزمایشگاه</vt:lpstr>
      <vt:lpstr>آنفولانزای A(H1N1)  : درمان</vt:lpstr>
      <vt:lpstr>PowerPoint Presentation</vt:lpstr>
      <vt:lpstr>PowerPoint Presentation</vt:lpstr>
      <vt:lpstr>Antivirals- Oseltamivir</vt:lpstr>
      <vt:lpstr>آنفولانزای A(H1N1)  :  درمان</vt:lpstr>
      <vt:lpstr>آنفولانزای خوکی: سایر تدابير احتياطى</vt:lpstr>
      <vt:lpstr>آنفولانزای خوکی: سایر تدابير احتياطى</vt:lpstr>
      <vt:lpstr>آنفولانزای خوکی: سایر تدابير احتياطى</vt:lpstr>
      <vt:lpstr>آنفولانزای خوکی: سایر تدابير احتياطى</vt:lpstr>
      <vt:lpstr>انواع ماسک های حفاظتی</vt:lpstr>
      <vt:lpstr>نتیجه گیری و توصیه ها</vt:lpstr>
      <vt:lpstr>نتیجه گیری و توصیه ها</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Mogaddaspur</dc:creator>
  <cp:lastModifiedBy>adnan</cp:lastModifiedBy>
  <cp:revision>80</cp:revision>
  <dcterms:created xsi:type="dcterms:W3CDTF">2015-04-01T16:53:23Z</dcterms:created>
  <dcterms:modified xsi:type="dcterms:W3CDTF">2015-04-13T03:14:28Z</dcterms:modified>
</cp:coreProperties>
</file>